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8" r:id="rId3"/>
    <p:sldId id="257" r:id="rId4"/>
    <p:sldId id="259" r:id="rId5"/>
    <p:sldId id="260" r:id="rId6"/>
    <p:sldId id="261" r:id="rId7"/>
    <p:sldId id="272" r:id="rId8"/>
    <p:sldId id="273" r:id="rId9"/>
    <p:sldId id="274" r:id="rId10"/>
    <p:sldId id="288" r:id="rId11"/>
    <p:sldId id="278" r:id="rId12"/>
    <p:sldId id="276" r:id="rId13"/>
    <p:sldId id="283" r:id="rId14"/>
    <p:sldId id="277" r:id="rId15"/>
    <p:sldId id="284" r:id="rId16"/>
    <p:sldId id="280" r:id="rId17"/>
    <p:sldId id="293" r:id="rId18"/>
    <p:sldId id="289" r:id="rId19"/>
    <p:sldId id="290" r:id="rId20"/>
    <p:sldId id="291" r:id="rId21"/>
    <p:sldId id="292" r:id="rId22"/>
    <p:sldId id="295" r:id="rId23"/>
    <p:sldId id="281" r:id="rId24"/>
    <p:sldId id="296" r:id="rId25"/>
    <p:sldId id="282" r:id="rId26"/>
    <p:sldId id="294" r:id="rId27"/>
    <p:sldId id="27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06"/>
    <p:restoredTop sz="91393"/>
  </p:normalViewPr>
  <p:slideViewPr>
    <p:cSldViewPr snapToGrid="0" snapToObjects="1">
      <p:cViewPr varScale="1">
        <p:scale>
          <a:sx n="50" d="100"/>
          <a:sy n="50" d="100"/>
        </p:scale>
        <p:origin x="59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2.png>
</file>

<file path=ppt/media/image13.png>
</file>

<file path=ppt/media/image14.png>
</file>

<file path=ppt/media/image15.png>
</file>

<file path=ppt/media/image23.gif>
</file>

<file path=ppt/media/image2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954684-09E0-BA47-8D65-1298CE0A14F0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92483E-9934-A744-94A5-73B89C4B6F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01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9991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1705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771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858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4276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www.listendata.com</a:t>
            </a:r>
            <a:r>
              <a:rPr lang="en-US" dirty="0"/>
              <a:t>/2015/02/splitting-data-into-training-and-</a:t>
            </a:r>
            <a:r>
              <a:rPr lang="en-US" dirty="0" err="1"/>
              <a:t>test.html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2113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990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05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123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995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04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5874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2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044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58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887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83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4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5791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2483E-9934-A744-94A5-73B89C4B6F3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137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94746-9335-7848-9813-6E6D495EA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7DB26B-0B2E-3E41-A520-3A949C4F4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D18A8-EE0F-BB45-8CAC-E668B4C3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F56FE-DA94-0E43-850B-94391F21C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1642B-D657-9B44-A9F3-4D970D4FA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989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8B62-C0ED-E14B-BDDD-060AA0CF2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A8FAC5-F484-0D41-A494-CCDCF8D614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3FBCC5-FDD6-AE43-A04C-93DBCEA14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2F0FB-4B2A-6742-A4F3-614E0D346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FC818-44A6-8040-96E5-B486CD1B0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165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152301-B177-3345-B9DE-8205A771D7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35CA82-A900-7C49-BE4E-BFD714897E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9EF8E-EDC6-F44B-BE47-DA6B8117B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75E41-A49C-1241-BCC9-4B59D569E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D14AE-5178-9345-B3E8-BF8C30B00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33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ADD13-0545-7C4B-B1D8-2C9530B5B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3B381-211F-3948-9632-92B692F90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F0570-6673-0249-A551-D634E867A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F692-E91B-C642-83AD-280D705FE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7A8DB-B01F-5345-8086-EEAD46754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927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A813F-585E-8140-93BD-AE4C05504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3A2290-2490-9C49-AADB-A8D727CFE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F18CC-FE5D-0542-B437-8B95BCAEC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A4F57A-3C77-0A4B-9159-F202AA8CF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41ED9-C46C-9C43-B0BF-23F737D3B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66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C3856-3CDA-9441-9CB7-2F4140218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280BE-18F9-2045-9DC3-ED578BFA4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F04D2E-D450-584E-9137-37E48D994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CC05B-1D39-5E45-AD11-6324FC438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7B573D-372C-F048-A7FB-7D1A279F0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78B9A-783D-454C-939F-9EFBE6C5C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31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D3F02-0A17-6B4C-8047-CCA6EFE31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8B0E8-F0F5-8943-AB3E-78F6D0C8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5AEC39-FED2-5C4A-B614-76DE5B8C58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2B49A8-541D-BD4A-8D08-D41DF1E48A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ED7759-6A2E-904D-A9BC-FE2A1C07CE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FD7C49-B68E-AB40-814B-99A3BEC49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A8C3EB-0DCE-1A41-A348-5FBA9A0E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1C39D0-F1F1-9843-83EA-5E8131FA0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997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E6B74-A727-8F45-8CD5-13A767AA1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FA6C2E-0074-DE42-91DF-992E1BF1B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62793A-1533-E04E-A62C-9D9E4DA9E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67F82-636E-CD4A-A9AA-5B2D4B7DD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329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BB72DF-37FC-4948-AF21-FB3D36A11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75A196-8591-1A47-AD38-388AD3A72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B4B177-BC93-3E45-B0F0-A16DEDBCC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95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B6A4F-4C9A-F141-A242-F879E5C2F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C32B1-97C6-5A48-A3D3-290EFE5A8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CFBA4C-856C-9940-9B4E-B924BBEE1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D2599-8DA7-7D4A-A0FB-B977A344E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34923-4367-2B49-80D2-D98ECB37B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DA193-62B4-5B40-9629-2E4A55D20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20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05C61-DFA3-B740-AE55-B19AE41A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10881-FA18-B140-851D-E666D173C4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6DA670-A296-1E46-AC06-051D2679B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F28B3-B7FC-FF45-B0E4-9E2B03D12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6AE02-FC73-0D4A-94A0-940FE8194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E0093-7864-DB41-ACDE-8E9422DA1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37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A331CF-9FF2-5F43-B242-6BE29954E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4191A-DBF1-6048-96FB-9B457354F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DE142-3B2F-4A45-A220-45C3244167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3EC39-313B-864D-A4C8-3F85EE127252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7423B-6091-8C4B-AD6F-E13BC501CB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BCDB1-0AB5-A941-8E1B-61DBAC588B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83071-BE83-D14B-933E-51FA91EF64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40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avid.ncifcrf.gov/" TargetMode="External"/><Relationship Id="rId2" Type="http://schemas.openxmlformats.org/officeDocument/2006/relationships/hyperlink" Target="https://www.ncbi.nlm.nih.gov/geo/query/acc.cgi?acc=GSE174443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cbi.nlm.nih.gov/geo/query/acc.cgi?acc=GSE174443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EC8035-FAA0-A747-BEB8-31B74CD86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822" y="962166"/>
            <a:ext cx="10582677" cy="17238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Integrated Transcriptomic </a:t>
            </a:r>
            <a:r>
              <a:rPr lang="en-US" sz="3700" b="1" dirty="0"/>
              <a:t>A</a:t>
            </a:r>
            <a:r>
              <a:rPr lang="en-US" sz="3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nalysis of Human</a:t>
            </a:r>
            <a:br>
              <a:rPr lang="en-US" sz="3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Tuberculosis </a:t>
            </a:r>
            <a:r>
              <a:rPr lang="en-US" sz="3700" b="1" dirty="0"/>
              <a:t>G</a:t>
            </a:r>
            <a:r>
              <a:rPr lang="en-US" sz="37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ranulomas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97FC1C-DFAC-F841-B6C8-67CD71004614}"/>
              </a:ext>
            </a:extLst>
          </p:cNvPr>
          <p:cNvSpPr txBox="1"/>
          <p:nvPr/>
        </p:nvSpPr>
        <p:spPr>
          <a:xfrm>
            <a:off x="1668379" y="2733832"/>
            <a:ext cx="83026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Irina St. Louis, PhD</a:t>
            </a:r>
          </a:p>
          <a:p>
            <a:pPr algn="ctr"/>
            <a:endParaRPr lang="en-US" b="1" dirty="0"/>
          </a:p>
          <a:p>
            <a:pPr algn="ctr"/>
            <a:r>
              <a:rPr lang="en-US" i="1" dirty="0"/>
              <a:t>GITHUB submission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97EE73-B1E6-6649-9161-2AA743F063AA}"/>
              </a:ext>
            </a:extLst>
          </p:cNvPr>
          <p:cNvSpPr/>
          <p:nvPr/>
        </p:nvSpPr>
        <p:spPr>
          <a:xfrm>
            <a:off x="1187115" y="4958923"/>
            <a:ext cx="981776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Here, we present a bioinformatics and biostatistical pipeline for </a:t>
            </a:r>
            <a:r>
              <a:rPr lang="en-US" sz="2000" dirty="0" err="1"/>
              <a:t>RNASeq</a:t>
            </a:r>
            <a:r>
              <a:rPr lang="en-US" sz="2000" dirty="0"/>
              <a:t> data analysis, which was performed on data extracted from GEO (accession code GSE174443) </a:t>
            </a:r>
            <a:r>
              <a:rPr lang="en-US" sz="2000" baseline="30000" dirty="0">
                <a:latin typeface="Verdana" panose="020B0604030504040204" pitchFamily="34" charset="0"/>
              </a:rPr>
              <a:t>1</a:t>
            </a:r>
            <a:r>
              <a:rPr lang="en-US" sz="2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5305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609599" y="2041072"/>
            <a:ext cx="4337957" cy="12275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100" b="1" dirty="0">
                <a:latin typeface="Courier New" panose="02070309020205020404" pitchFamily="49" charset="0"/>
                <a:cs typeface="Courier New" panose="02070309020205020404" pitchFamily="49" charset="0"/>
              </a:rPr>
              <a:t>#ANOVA, Analysis of Variance (retaining significant genes)</a:t>
            </a:r>
            <a:endParaRPr 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B7E385A-6599-2746-9761-EB4890D3507E}"/>
              </a:ext>
            </a:extLst>
          </p:cNvPr>
          <p:cNvSpPr txBox="1">
            <a:spLocks/>
          </p:cNvSpPr>
          <p:nvPr/>
        </p:nvSpPr>
        <p:spPr>
          <a:xfrm>
            <a:off x="838200" y="79512"/>
            <a:ext cx="10452652" cy="122756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#Differential Gene Expression (DEG) Analysis and Visualization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4899DA-BB8C-0E44-BA9B-DDEDA2803635}"/>
              </a:ext>
            </a:extLst>
          </p:cNvPr>
          <p:cNvSpPr txBox="1"/>
          <p:nvPr/>
        </p:nvSpPr>
        <p:spPr>
          <a:xfrm>
            <a:off x="6302828" y="2053817"/>
            <a:ext cx="57607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10,331 -&gt; 1,846   </a:t>
            </a:r>
          </a:p>
          <a:p>
            <a:endParaRPr lang="en-US" sz="2400" dirty="0"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1,846 </a:t>
            </a:r>
            <a:r>
              <a:rPr lang="en-US" sz="24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ranscripts are identified to be significantly differently expressed  </a:t>
            </a:r>
            <a:r>
              <a:rPr lang="en-US" sz="24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with p-value &lt; 0.05;  and </a:t>
            </a:r>
            <a:r>
              <a:rPr lang="en-US" sz="24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683 – with  p-value &lt; 0.01.</a:t>
            </a:r>
          </a:p>
          <a:p>
            <a:endParaRPr lang="en-US" sz="24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1,846 -&gt; 20</a:t>
            </a:r>
          </a:p>
          <a:p>
            <a:endParaRPr lang="en-US" sz="24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20 transcripts were retained after multiple testing corrections  (see below).</a:t>
            </a:r>
            <a:endParaRPr lang="en-US" sz="2400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90546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838199" y="119270"/>
            <a:ext cx="1092041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#Histograms of p-values of the Transcripts Retained After the ANOVA test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B2475C6-B679-0040-91BE-87AF1690D7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261" y="1850018"/>
            <a:ext cx="2607468" cy="260746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324EDB-2B47-F244-9B81-4F252FDA8984}"/>
              </a:ext>
            </a:extLst>
          </p:cNvPr>
          <p:cNvSpPr txBox="1"/>
          <p:nvPr/>
        </p:nvSpPr>
        <p:spPr>
          <a:xfrm>
            <a:off x="1920060" y="2690122"/>
            <a:ext cx="1469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 transcripts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1D663DF-1A15-0443-BE74-C7923E13E5F0}"/>
              </a:ext>
            </a:extLst>
          </p:cNvPr>
          <p:cNvSpPr/>
          <p:nvPr/>
        </p:nvSpPr>
        <p:spPr>
          <a:xfrm>
            <a:off x="1002211" y="1943313"/>
            <a:ext cx="495300" cy="2607468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7C29169-C834-0941-A670-9A487B4B555B}"/>
              </a:ext>
            </a:extLst>
          </p:cNvPr>
          <p:cNvCxnSpPr/>
          <p:nvPr/>
        </p:nvCxnSpPr>
        <p:spPr>
          <a:xfrm>
            <a:off x="4750904" y="3059454"/>
            <a:ext cx="1345096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483CD730-1E65-0C4E-8190-46FF64FA93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598" y="947055"/>
            <a:ext cx="5486400" cy="54864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2C84E1-FC2A-DA4C-9C9E-51E297DEF12F}"/>
              </a:ext>
            </a:extLst>
          </p:cNvPr>
          <p:cNvSpPr txBox="1"/>
          <p:nvPr/>
        </p:nvSpPr>
        <p:spPr>
          <a:xfrm>
            <a:off x="991324" y="5665304"/>
            <a:ext cx="43559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Red box </a:t>
            </a:r>
            <a:r>
              <a:rPr lang="en-US" dirty="0"/>
              <a:t>represents 0.05 p-value cut off;</a:t>
            </a:r>
          </a:p>
          <a:p>
            <a:r>
              <a:rPr lang="en-US" dirty="0">
                <a:solidFill>
                  <a:srgbClr val="C00000"/>
                </a:solidFill>
              </a:rPr>
              <a:t>Red line </a:t>
            </a:r>
            <a:r>
              <a:rPr lang="en-US" dirty="0"/>
              <a:t>represents 0.01 p-value cut off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0ECFF8-AE69-A24F-98E4-55E19FAEEF4E}"/>
              </a:ext>
            </a:extLst>
          </p:cNvPr>
          <p:cNvSpPr txBox="1"/>
          <p:nvPr/>
        </p:nvSpPr>
        <p:spPr>
          <a:xfrm>
            <a:off x="535290" y="4928276"/>
            <a:ext cx="3579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1,846 </a:t>
            </a:r>
            <a:r>
              <a:rPr lang="en-US" sz="18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transcripts 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238474-0EB8-1346-A291-0364C828BFE3}"/>
              </a:ext>
            </a:extLst>
          </p:cNvPr>
          <p:cNvSpPr txBox="1"/>
          <p:nvPr/>
        </p:nvSpPr>
        <p:spPr>
          <a:xfrm>
            <a:off x="6191617" y="5895574"/>
            <a:ext cx="2057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683</a:t>
            </a:r>
            <a:r>
              <a:rPr lang="en-US" sz="1800" dirty="0"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transcripts </a:t>
            </a:r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C9BB258-7CB5-BB46-A653-CE7387B4B465}"/>
              </a:ext>
            </a:extLst>
          </p:cNvPr>
          <p:cNvCxnSpPr/>
          <p:nvPr/>
        </p:nvCxnSpPr>
        <p:spPr>
          <a:xfrm flipV="1">
            <a:off x="882703" y="3771900"/>
            <a:ext cx="551328" cy="1199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A1F624-C5BA-5F40-AABF-9EF85510696F}"/>
              </a:ext>
            </a:extLst>
          </p:cNvPr>
          <p:cNvCxnSpPr/>
          <p:nvPr/>
        </p:nvCxnSpPr>
        <p:spPr>
          <a:xfrm flipV="1">
            <a:off x="7109001" y="4774983"/>
            <a:ext cx="551328" cy="1199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B507A0C-57B1-1546-968F-67156C4771A1}"/>
              </a:ext>
            </a:extLst>
          </p:cNvPr>
          <p:cNvCxnSpPr>
            <a:cxnSpLocks/>
          </p:cNvCxnSpPr>
          <p:nvPr/>
        </p:nvCxnSpPr>
        <p:spPr>
          <a:xfrm flipV="1">
            <a:off x="7108999" y="4927383"/>
            <a:ext cx="990594" cy="1047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039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295273" y="2112735"/>
            <a:ext cx="3521353" cy="19821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100" b="1" dirty="0">
                <a:latin typeface="Courier New" panose="02070309020205020404" pitchFamily="49" charset="0"/>
                <a:cs typeface="Courier New" panose="02070309020205020404" pitchFamily="49" charset="0"/>
              </a:rPr>
              <a:t>#ANOVA and multiple testing correction (MTC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6A66BB3-DBA8-7744-AE42-879EFA0FC737}"/>
              </a:ext>
            </a:extLst>
          </p:cNvPr>
          <p:cNvSpPr txBox="1">
            <a:spLocks/>
          </p:cNvSpPr>
          <p:nvPr/>
        </p:nvSpPr>
        <p:spPr>
          <a:xfrm>
            <a:off x="295273" y="4128795"/>
            <a:ext cx="3521353" cy="12275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P-values for 20 significantly expressed transcripts, after  MTC.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B7E385A-6599-2746-9761-EB4890D3507E}"/>
              </a:ext>
            </a:extLst>
          </p:cNvPr>
          <p:cNvSpPr txBox="1">
            <a:spLocks/>
          </p:cNvSpPr>
          <p:nvPr/>
        </p:nvSpPr>
        <p:spPr>
          <a:xfrm>
            <a:off x="838200" y="79512"/>
            <a:ext cx="10452652" cy="122756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#Differential Gene Expression (DEG) Analysis and Visualization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6E471D5-4A73-354E-BCDE-38FDF55804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352288"/>
              </p:ext>
            </p:extLst>
          </p:nvPr>
        </p:nvGraphicFramePr>
        <p:xfrm>
          <a:off x="4298419" y="1030092"/>
          <a:ext cx="7598308" cy="51657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3537">
                  <a:extLst>
                    <a:ext uri="{9D8B030D-6E8A-4147-A177-3AD203B41FA5}">
                      <a16:colId xmlns:a16="http://schemas.microsoft.com/office/drawing/2014/main" val="2830845166"/>
                    </a:ext>
                  </a:extLst>
                </a:gridCol>
                <a:gridCol w="1700375">
                  <a:extLst>
                    <a:ext uri="{9D8B030D-6E8A-4147-A177-3AD203B41FA5}">
                      <a16:colId xmlns:a16="http://schemas.microsoft.com/office/drawing/2014/main" val="668209092"/>
                    </a:ext>
                  </a:extLst>
                </a:gridCol>
                <a:gridCol w="2052854">
                  <a:extLst>
                    <a:ext uri="{9D8B030D-6E8A-4147-A177-3AD203B41FA5}">
                      <a16:colId xmlns:a16="http://schemas.microsoft.com/office/drawing/2014/main" val="137478716"/>
                    </a:ext>
                  </a:extLst>
                </a:gridCol>
                <a:gridCol w="1791542">
                  <a:extLst>
                    <a:ext uri="{9D8B030D-6E8A-4147-A177-3AD203B41FA5}">
                      <a16:colId xmlns:a16="http://schemas.microsoft.com/office/drawing/2014/main" val="2391759463"/>
                    </a:ext>
                  </a:extLst>
                </a:gridCol>
              </a:tblGrid>
              <a:tr h="31537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Holm correction method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Bonferroni correction method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0218320"/>
                  </a:ext>
                </a:extLst>
              </a:tr>
              <a:tr h="26309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gene name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p-value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gene name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effectLst/>
                        </a:rPr>
                        <a:t>p-value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ctr"/>
                </a:tc>
                <a:extLst>
                  <a:ext uri="{0D108BD9-81ED-4DB2-BD59-A6C34878D82A}">
                    <a16:rowId xmlns:a16="http://schemas.microsoft.com/office/drawing/2014/main" val="169622503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ALAS1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2.70E-02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ALAS1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2.71E-02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41798148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C15orf48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1.36E-05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C15orf48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1.36E-05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491253990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C7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8.52E-03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C7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8.53E-03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3537527438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CCL21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6.38E-04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CCL21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6.38E-04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2016016262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CHI3L1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5.79E-06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CHI3L1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5.79E-06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2640955907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CLEC4E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3.99E-02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CLEC4E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4.00E-02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4146875233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CXCL9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1.34E-02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CXCL9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1.34E-02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2085394751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CYP27B1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4.67E-03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CYP27B1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4.68E-03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851271887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DNAJC5B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1.33E-02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DNAJC5B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1.33E-02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3312760646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DSP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1.34E-03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DSP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1.34E-03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1025204849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FCGR2A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6.10E-03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FCGR2A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6.10E-03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2106445282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FTH1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1.30E-02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FTH1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1.30E-02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1406036334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FTH1P11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1.39E-02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FTH1P11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1.39E-02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1112710925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FTH1P2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3.38E-03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FTH1P2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3.39E-03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1140305464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FTH1P23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4.03E-03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FTH1P23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4.03E-03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3834379748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GBP1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7.40E-03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GBP1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7.41E-03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4013206542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MYOF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5.18E-03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MYOF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5.19E-03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2909608653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SNX10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1.88E-03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SNX10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1.88E-03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1580100861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TFEC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2.59E-03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TFEC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2.59E-03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854328921"/>
                  </a:ext>
                </a:extLst>
              </a:tr>
              <a:tr h="2293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TLR8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2.88E-03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TLR8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163630" marR="9091" marT="9091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2.88E-03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9091" marR="9091" marT="9091" marB="0" anchor="b"/>
                </a:tc>
                <a:extLst>
                  <a:ext uri="{0D108BD9-81ED-4DB2-BD59-A6C34878D82A}">
                    <a16:rowId xmlns:a16="http://schemas.microsoft.com/office/drawing/2014/main" val="2405879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0964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838200" y="245857"/>
            <a:ext cx="10039350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#Histograms of the p-values of Transcripts Retained After MTC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804E83F-949C-6B43-89A1-858165B37F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4" y="964096"/>
            <a:ext cx="5721631" cy="548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24A3D1-ABC8-8945-8152-0C80416A70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485" y="964092"/>
            <a:ext cx="5741508" cy="5486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749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838200" y="285613"/>
            <a:ext cx="7410450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#Dimensionality Reduction Methods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269523-B59E-FF4E-B9E2-27FF1EE9EE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452" y="1359623"/>
            <a:ext cx="6264965" cy="513325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4AFF19-A2B7-F84B-8B8C-FD5FF528A694}"/>
              </a:ext>
            </a:extLst>
          </p:cNvPr>
          <p:cNvSpPr txBox="1"/>
          <p:nvPr/>
        </p:nvSpPr>
        <p:spPr>
          <a:xfrm>
            <a:off x="226008" y="1743503"/>
            <a:ext cx="492246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#Visualization of Top 2 Principal Component Analyses (PC1, PC2 are presented).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200" b="1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22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#PCA was performed on a data subset of significantly differently expressed transcripts (ANOVA).</a:t>
            </a:r>
            <a:endParaRPr lang="en-US" sz="22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4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30AF45-2E9F-6647-A25F-1B3533BDB108}"/>
              </a:ext>
            </a:extLst>
          </p:cNvPr>
          <p:cNvSpPr txBox="1"/>
          <p:nvPr/>
        </p:nvSpPr>
        <p:spPr>
          <a:xfrm>
            <a:off x="9389058" y="4575047"/>
            <a:ext cx="28029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  <a:r>
              <a:rPr lang="en-US" dirty="0"/>
              <a:t>, Control biopsy </a:t>
            </a:r>
          </a:p>
          <a:p>
            <a:r>
              <a:rPr lang="en-US" b="1" dirty="0"/>
              <a:t>S</a:t>
            </a:r>
            <a:r>
              <a:rPr lang="en-US" dirty="0"/>
              <a:t>,  sarcoidosis granulomas</a:t>
            </a:r>
          </a:p>
          <a:p>
            <a:r>
              <a:rPr lang="en-US" b="1" dirty="0"/>
              <a:t>T</a:t>
            </a:r>
            <a:r>
              <a:rPr lang="en-US" dirty="0"/>
              <a:t>,  tuberculous granulomas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3ADB77-1DB6-DD49-8430-FA2BA0709B6A}"/>
              </a:ext>
            </a:extLst>
          </p:cNvPr>
          <p:cNvSpPr/>
          <p:nvPr/>
        </p:nvSpPr>
        <p:spPr>
          <a:xfrm>
            <a:off x="3458516" y="5919998"/>
            <a:ext cx="17540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urier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*, centroid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38574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738810" y="285613"/>
            <a:ext cx="7410450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#Dimensionality Reduction Methods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4AFF19-A2B7-F84B-8B8C-FD5FF528A694}"/>
              </a:ext>
            </a:extLst>
          </p:cNvPr>
          <p:cNvSpPr txBox="1"/>
          <p:nvPr/>
        </p:nvSpPr>
        <p:spPr>
          <a:xfrm>
            <a:off x="305520" y="1763382"/>
            <a:ext cx="4922462" cy="3508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#Top 2 Principal Component analyses (PC1, PC2</a:t>
            </a:r>
            <a:r>
              <a:rPr lang="en-US" sz="24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400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2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PCA was performed </a:t>
            </a:r>
            <a:r>
              <a:rPr lang="en-US" sz="22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a data subset of significantly differently expressed transcripts </a:t>
            </a:r>
            <a:r>
              <a:rPr lang="en-US" sz="22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2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MTC, Holm test). </a:t>
            </a:r>
            <a:endParaRPr lang="en-US" sz="2200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4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4D3629-7E40-2F4E-A58C-A0D04FA9C0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4817" y="1142999"/>
            <a:ext cx="6427303" cy="5349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57F54DF-2E94-BB4E-83E2-1BA5A60B41FA}"/>
              </a:ext>
            </a:extLst>
          </p:cNvPr>
          <p:cNvSpPr txBox="1"/>
          <p:nvPr/>
        </p:nvSpPr>
        <p:spPr>
          <a:xfrm>
            <a:off x="6713828" y="2068322"/>
            <a:ext cx="28029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  <a:r>
              <a:rPr lang="en-US" dirty="0"/>
              <a:t>, Control biopsy </a:t>
            </a:r>
          </a:p>
          <a:p>
            <a:r>
              <a:rPr lang="en-US" b="1" dirty="0"/>
              <a:t>S</a:t>
            </a:r>
            <a:r>
              <a:rPr lang="en-US" dirty="0"/>
              <a:t>,  sarcoidosis granulomas</a:t>
            </a:r>
          </a:p>
          <a:p>
            <a:r>
              <a:rPr lang="en-US" b="1" dirty="0"/>
              <a:t>T</a:t>
            </a:r>
            <a:r>
              <a:rPr lang="en-US" dirty="0"/>
              <a:t>,  tuberculous granulomas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B9B28F-92E9-2242-9223-9F5D2B87B63D}"/>
              </a:ext>
            </a:extLst>
          </p:cNvPr>
          <p:cNvSpPr/>
          <p:nvPr/>
        </p:nvSpPr>
        <p:spPr>
          <a:xfrm>
            <a:off x="4444035" y="5991712"/>
            <a:ext cx="17540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urier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*, centroid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3763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5561880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#Clustering methods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0ABF9D-0DC6-5541-B87F-6AB9716FA31A}"/>
              </a:ext>
            </a:extLst>
          </p:cNvPr>
          <p:cNvSpPr txBox="1"/>
          <p:nvPr/>
        </p:nvSpPr>
        <p:spPr>
          <a:xfrm>
            <a:off x="563937" y="1397956"/>
            <a:ext cx="4922462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</a:t>
            </a:r>
            <a:r>
              <a:rPr lang="nl-NL" sz="2200" b="1" dirty="0" err="1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Hierarchical</a:t>
            </a:r>
            <a:r>
              <a:rPr lang="nl-NL" sz="22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Clustering </a:t>
            </a:r>
            <a:r>
              <a:rPr lang="nl-NL" sz="2200" b="1" dirty="0" err="1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Dendrogram</a:t>
            </a:r>
            <a:r>
              <a:rPr lang="en-US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22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was performed on a data subset of significantly differently expressed transcripts (ANOVA).</a:t>
            </a:r>
            <a:r>
              <a:rPr lang="en-US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en-US" sz="22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4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74044F-6B13-F040-BDE5-E8D65E0CBA36}"/>
              </a:ext>
            </a:extLst>
          </p:cNvPr>
          <p:cNvSpPr txBox="1"/>
          <p:nvPr/>
        </p:nvSpPr>
        <p:spPr>
          <a:xfrm>
            <a:off x="2920076" y="4918360"/>
            <a:ext cx="28029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  <a:r>
              <a:rPr lang="en-US" dirty="0"/>
              <a:t>, Control biopsy </a:t>
            </a:r>
          </a:p>
          <a:p>
            <a:r>
              <a:rPr lang="en-US" b="1" dirty="0"/>
              <a:t>S</a:t>
            </a:r>
            <a:r>
              <a:rPr lang="en-US" dirty="0"/>
              <a:t>,  sarcoidosis granulomas</a:t>
            </a:r>
          </a:p>
          <a:p>
            <a:r>
              <a:rPr lang="en-US" b="1" dirty="0"/>
              <a:t>T</a:t>
            </a:r>
            <a:r>
              <a:rPr lang="en-US" dirty="0"/>
              <a:t>,  tuberculous granulomas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AF0BD3-A293-A241-AED8-926C4FE00B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764" y="1190834"/>
            <a:ext cx="5768584" cy="515553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BDBF8DD-2700-A540-820B-AD4FD055AECE}"/>
              </a:ext>
            </a:extLst>
          </p:cNvPr>
          <p:cNvSpPr txBox="1"/>
          <p:nvPr/>
        </p:nvSpPr>
        <p:spPr>
          <a:xfrm>
            <a:off x="2899519" y="5922612"/>
            <a:ext cx="4475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Red </a:t>
            </a:r>
            <a:r>
              <a:rPr lang="en-US" dirty="0"/>
              <a:t>circle, misclassified samples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6A62EE8-D531-2F40-B9F7-E270053156D9}"/>
              </a:ext>
            </a:extLst>
          </p:cNvPr>
          <p:cNvSpPr/>
          <p:nvPr/>
        </p:nvSpPr>
        <p:spPr>
          <a:xfrm>
            <a:off x="10098157" y="4144617"/>
            <a:ext cx="502760" cy="156044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7376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CF177D-EA58-B045-9C3C-2F24644849F9}"/>
              </a:ext>
            </a:extLst>
          </p:cNvPr>
          <p:cNvSpPr txBox="1">
            <a:spLocks/>
          </p:cNvSpPr>
          <p:nvPr/>
        </p:nvSpPr>
        <p:spPr>
          <a:xfrm>
            <a:off x="639420" y="365125"/>
            <a:ext cx="6457122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#Classification methods: LDA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F430F3-77C2-7841-BA3B-FD51995C691C}"/>
              </a:ext>
            </a:extLst>
          </p:cNvPr>
          <p:cNvSpPr txBox="1"/>
          <p:nvPr/>
        </p:nvSpPr>
        <p:spPr>
          <a:xfrm>
            <a:off x="567247" y="1531499"/>
            <a:ext cx="4475253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</a:t>
            </a:r>
            <a:r>
              <a:rPr lang="nl-NL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Linear Discriminant Analysis.</a:t>
            </a:r>
          </a:p>
          <a:p>
            <a:endParaRPr lang="nl-NL" sz="2200" b="1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nl-NL" sz="20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</a:t>
            </a:r>
            <a:r>
              <a:rPr lang="nl-NL" sz="20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LDA </a:t>
            </a:r>
            <a:r>
              <a:rPr lang="nl-NL" sz="20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test was performed </a:t>
            </a:r>
          </a:p>
          <a:p>
            <a:r>
              <a:rPr lang="nl-NL" sz="20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on 16 train samples </a:t>
            </a:r>
            <a:r>
              <a:rPr lang="nl-NL" sz="2000" b="1" dirty="0" err="1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and</a:t>
            </a:r>
            <a:r>
              <a:rPr lang="nl-NL" sz="20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</a:p>
          <a:p>
            <a:r>
              <a:rPr lang="nl-NL" sz="20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7 test samples.</a:t>
            </a:r>
            <a:endParaRPr lang="en-US" sz="2000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4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BF2D0E-D76C-DB41-8995-33D124E2DA71}"/>
              </a:ext>
            </a:extLst>
          </p:cNvPr>
          <p:cNvSpPr txBox="1"/>
          <p:nvPr/>
        </p:nvSpPr>
        <p:spPr>
          <a:xfrm>
            <a:off x="305520" y="3806688"/>
            <a:ext cx="35735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0000FF"/>
                </a:solidFill>
                <a:latin typeface="Courier" pitchFamily="2" charset="0"/>
                <a:ea typeface="Times New Roman" panose="02020603050405020304" pitchFamily="18" charset="0"/>
              </a:rPr>
              <a:t>Confusion matrix </a:t>
            </a: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ourier" pitchFamily="2" charset="0"/>
                <a:ea typeface="Times New Roman" panose="02020603050405020304" pitchFamily="18" charset="0"/>
              </a:rPr>
              <a:t>     </a:t>
            </a: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C  S  T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 C  0  0  0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 S  </a:t>
            </a:r>
            <a:r>
              <a:rPr lang="en-US" sz="1800" dirty="0">
                <a:effectLst/>
                <a:highlight>
                  <a:srgbClr val="FFFF00"/>
                </a:highlight>
                <a:latin typeface="Courier" pitchFamily="2" charset="0"/>
                <a:ea typeface="Times New Roman" panose="02020603050405020304" pitchFamily="18" charset="0"/>
              </a:rPr>
              <a:t>2</a:t>
            </a: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 </a:t>
            </a:r>
            <a:r>
              <a:rPr lang="en-US" sz="1800" b="1" dirty="0">
                <a:effectLst/>
                <a:latin typeface="Courier" pitchFamily="2" charset="0"/>
                <a:ea typeface="Times New Roman" panose="02020603050405020304" pitchFamily="18" charset="0"/>
              </a:rPr>
              <a:t>2</a:t>
            </a: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 </a:t>
            </a:r>
            <a:r>
              <a:rPr lang="en-US" sz="1800" dirty="0">
                <a:effectLst/>
                <a:highlight>
                  <a:srgbClr val="FFFF00"/>
                </a:highlight>
                <a:latin typeface="Courier" pitchFamily="2" charset="0"/>
                <a:ea typeface="Times New Roman" panose="02020603050405020304" pitchFamily="18" charset="0"/>
              </a:rPr>
              <a:t>2</a:t>
            </a:r>
            <a:endParaRPr lang="en-US" sz="180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 T  0  </a:t>
            </a:r>
            <a:r>
              <a:rPr lang="en-US" sz="1800" dirty="0">
                <a:effectLst/>
                <a:highlight>
                  <a:srgbClr val="FFFF00"/>
                </a:highlight>
                <a:latin typeface="Courier" pitchFamily="2" charset="0"/>
                <a:ea typeface="Times New Roman" panose="02020603050405020304" pitchFamily="18" charset="0"/>
              </a:rPr>
              <a:t>1</a:t>
            </a: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 0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E4511D4D-A43C-3947-AE79-C536BDBE6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84" y="1283593"/>
            <a:ext cx="6126007" cy="53498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5B674A7-1E4F-4142-9C43-61958406B0B5}"/>
              </a:ext>
            </a:extLst>
          </p:cNvPr>
          <p:cNvSpPr txBox="1"/>
          <p:nvPr/>
        </p:nvSpPr>
        <p:spPr>
          <a:xfrm>
            <a:off x="3879109" y="5464589"/>
            <a:ext cx="29391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  <a:r>
              <a:rPr lang="en-US" dirty="0"/>
              <a:t>, Control biopsy</a:t>
            </a:r>
          </a:p>
          <a:p>
            <a:r>
              <a:rPr lang="en-US" b="1" dirty="0"/>
              <a:t>S</a:t>
            </a:r>
            <a:r>
              <a:rPr lang="en-US" dirty="0"/>
              <a:t>,  sarcoidosis granulomas</a:t>
            </a:r>
          </a:p>
          <a:p>
            <a:r>
              <a:rPr lang="en-US" b="1" dirty="0"/>
              <a:t>T</a:t>
            </a:r>
            <a:r>
              <a:rPr lang="en-US" dirty="0"/>
              <a:t>,  tuberculous granulomas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6E5E39-0A23-014C-97B1-E546C828F87F}"/>
              </a:ext>
            </a:extLst>
          </p:cNvPr>
          <p:cNvSpPr txBox="1"/>
          <p:nvPr/>
        </p:nvSpPr>
        <p:spPr>
          <a:xfrm>
            <a:off x="191006" y="5989707"/>
            <a:ext cx="3284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Yellow, </a:t>
            </a:r>
            <a:r>
              <a:rPr lang="en-US" dirty="0"/>
              <a:t>misclassified test samples</a:t>
            </a:r>
          </a:p>
        </p:txBody>
      </p:sp>
    </p:spTree>
    <p:extLst>
      <p:ext uri="{BB962C8B-B14F-4D97-AF65-F5344CB8AC3E}">
        <p14:creationId xmlns:p14="http://schemas.microsoft.com/office/powerpoint/2010/main" val="18707536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679175" y="365125"/>
            <a:ext cx="6417365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#Classification methods: LDA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0ABF9D-0DC6-5541-B87F-6AB9716FA31A}"/>
              </a:ext>
            </a:extLst>
          </p:cNvPr>
          <p:cNvSpPr txBox="1"/>
          <p:nvPr/>
        </p:nvSpPr>
        <p:spPr>
          <a:xfrm>
            <a:off x="679175" y="1503014"/>
            <a:ext cx="5107992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</a:t>
            </a:r>
            <a:r>
              <a:rPr lang="nl-NL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Linear Discriminant Analysis on 1,846 transcripts identified by </a:t>
            </a:r>
            <a:r>
              <a:rPr lang="nl-NL" sz="2200" b="1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the</a:t>
            </a:r>
            <a:r>
              <a:rPr lang="nl-NL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ANOVA test.</a:t>
            </a:r>
          </a:p>
          <a:p>
            <a:endParaRPr lang="nl-NL" sz="2200" b="1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nl-NL" sz="20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</a:t>
            </a:r>
            <a:r>
              <a:rPr lang="nl-NL" sz="20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LDA test was performed on 16 train samples and 7 test samples.</a:t>
            </a:r>
            <a:endParaRPr lang="en-US" sz="20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4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07DEA6-35BA-1448-B595-B26F664C846A}"/>
              </a:ext>
            </a:extLst>
          </p:cNvPr>
          <p:cNvSpPr txBox="1"/>
          <p:nvPr/>
        </p:nvSpPr>
        <p:spPr>
          <a:xfrm>
            <a:off x="417337" y="4164603"/>
            <a:ext cx="441183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Confusion matrix 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   C S T</a:t>
            </a:r>
          </a:p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 C </a:t>
            </a:r>
            <a:r>
              <a:rPr lang="en-US" sz="18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2</a:t>
            </a: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0 0</a:t>
            </a:r>
          </a:p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 S 0 </a:t>
            </a:r>
            <a:r>
              <a:rPr lang="en-US" sz="18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2 </a:t>
            </a:r>
            <a:r>
              <a:rPr lang="en-US" sz="1800" dirty="0">
                <a:effectLst/>
                <a:highlight>
                  <a:srgbClr val="FFFF00"/>
                </a:highlight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endParaRPr lang="en-US" sz="18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 T 0 </a:t>
            </a:r>
            <a:r>
              <a:rPr lang="en-US" sz="1800" dirty="0">
                <a:effectLst/>
                <a:highlight>
                  <a:srgbClr val="FFFF00"/>
                </a:highlight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8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1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B4277040-17DE-514C-BC93-AEC01CE27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5843" y="1238249"/>
            <a:ext cx="5448851" cy="499961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1E554E4-B725-1846-BBA9-E92EBA95DB8A}"/>
              </a:ext>
            </a:extLst>
          </p:cNvPr>
          <p:cNvSpPr txBox="1"/>
          <p:nvPr/>
        </p:nvSpPr>
        <p:spPr>
          <a:xfrm>
            <a:off x="169424" y="5825238"/>
            <a:ext cx="3284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Yellow, </a:t>
            </a:r>
            <a:r>
              <a:rPr lang="en-US" dirty="0"/>
              <a:t>misclassified test samples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74044F-6B13-F040-BDE5-E8D65E0CBA36}"/>
              </a:ext>
            </a:extLst>
          </p:cNvPr>
          <p:cNvSpPr txBox="1"/>
          <p:nvPr/>
        </p:nvSpPr>
        <p:spPr>
          <a:xfrm>
            <a:off x="4634490" y="5504346"/>
            <a:ext cx="29391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  <a:r>
              <a:rPr lang="en-US" dirty="0"/>
              <a:t>, Control biopsy </a:t>
            </a:r>
          </a:p>
          <a:p>
            <a:r>
              <a:rPr lang="en-US" b="1" dirty="0"/>
              <a:t>S</a:t>
            </a:r>
            <a:r>
              <a:rPr lang="en-US" dirty="0"/>
              <a:t>,  sarcoidosis granulomas</a:t>
            </a:r>
          </a:p>
          <a:p>
            <a:r>
              <a:rPr lang="en-US" b="1" dirty="0"/>
              <a:t>T</a:t>
            </a:r>
            <a:r>
              <a:rPr lang="en-US" dirty="0"/>
              <a:t>,  tuberculous granulomas</a:t>
            </a:r>
          </a:p>
        </p:txBody>
      </p:sp>
    </p:spTree>
    <p:extLst>
      <p:ext uri="{BB962C8B-B14F-4D97-AF65-F5344CB8AC3E}">
        <p14:creationId xmlns:p14="http://schemas.microsoft.com/office/powerpoint/2010/main" val="3268902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679175" y="365125"/>
            <a:ext cx="6417365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#Classification methods: LDA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0ABF9D-0DC6-5541-B87F-6AB9716FA31A}"/>
              </a:ext>
            </a:extLst>
          </p:cNvPr>
          <p:cNvSpPr txBox="1"/>
          <p:nvPr/>
        </p:nvSpPr>
        <p:spPr>
          <a:xfrm>
            <a:off x="444308" y="1438419"/>
            <a:ext cx="492246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</a:t>
            </a:r>
            <a:r>
              <a:rPr lang="nl-NL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Linear Discriminant Analysis on 20 transcripts identified by Holm test.</a:t>
            </a:r>
          </a:p>
          <a:p>
            <a:endParaRPr lang="nl-NL" sz="1400" b="1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nl-NL" sz="22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</a:t>
            </a:r>
            <a:r>
              <a:rPr lang="nl-NL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LDA test was performed on 16 train samples and 7 test samples.</a:t>
            </a:r>
            <a:endParaRPr lang="en-US" sz="22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4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74044F-6B13-F040-BDE5-E8D65E0CBA36}"/>
              </a:ext>
            </a:extLst>
          </p:cNvPr>
          <p:cNvSpPr txBox="1"/>
          <p:nvPr/>
        </p:nvSpPr>
        <p:spPr>
          <a:xfrm>
            <a:off x="4316433" y="5504346"/>
            <a:ext cx="29391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  <a:r>
              <a:rPr lang="en-US" dirty="0"/>
              <a:t>, Control biopsy </a:t>
            </a:r>
          </a:p>
          <a:p>
            <a:r>
              <a:rPr lang="en-US" b="1" dirty="0"/>
              <a:t>S</a:t>
            </a:r>
            <a:r>
              <a:rPr lang="en-US" dirty="0"/>
              <a:t>,  sarcoidosis granulomas</a:t>
            </a:r>
          </a:p>
          <a:p>
            <a:r>
              <a:rPr lang="en-US" b="1" dirty="0"/>
              <a:t>T</a:t>
            </a:r>
            <a:r>
              <a:rPr lang="en-US" dirty="0"/>
              <a:t>,  tuberculous granulomas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600301-DBBB-6042-A34A-327EEA3B29EF}"/>
              </a:ext>
            </a:extLst>
          </p:cNvPr>
          <p:cNvSpPr txBox="1"/>
          <p:nvPr/>
        </p:nvSpPr>
        <p:spPr>
          <a:xfrm>
            <a:off x="444305" y="3925977"/>
            <a:ext cx="449693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0000FF"/>
                </a:solidFill>
                <a:latin typeface="Courier" pitchFamily="2" charset="0"/>
                <a:ea typeface="Times New Roman" panose="02020603050405020304" pitchFamily="18" charset="0"/>
              </a:rPr>
              <a:t>Confusion matrix </a:t>
            </a: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    Co Sa TB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 Co  </a:t>
            </a:r>
            <a:r>
              <a:rPr lang="en-US" sz="1800" b="1" dirty="0">
                <a:effectLst/>
                <a:latin typeface="Courier" pitchFamily="2" charset="0"/>
                <a:ea typeface="Times New Roman" panose="02020603050405020304" pitchFamily="18" charset="0"/>
              </a:rPr>
              <a:t>2 </a:t>
            </a: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0  0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 Sa  0  </a:t>
            </a:r>
            <a:r>
              <a:rPr lang="en-US" sz="1800" b="1" dirty="0">
                <a:effectLst/>
                <a:latin typeface="Courier" pitchFamily="2" charset="0"/>
                <a:ea typeface="Times New Roman" panose="02020603050405020304" pitchFamily="18" charset="0"/>
              </a:rPr>
              <a:t>3 </a:t>
            </a: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0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  TB  0  0  </a:t>
            </a:r>
            <a:r>
              <a:rPr lang="en-US" sz="1800" b="1" dirty="0">
                <a:effectLst/>
                <a:latin typeface="Courier" pitchFamily="2" charset="0"/>
                <a:ea typeface="Times New Roman" panose="02020603050405020304" pitchFamily="18" charset="0"/>
              </a:rPr>
              <a:t>2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665F3332-C89C-2E46-8C72-0F213A75D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8794" y="1059346"/>
            <a:ext cx="5343203" cy="500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696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50F9D9-3C77-2D4A-B48F-FF9D634FF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07" y="418814"/>
            <a:ext cx="2747519" cy="752334"/>
          </a:xfrm>
        </p:spPr>
        <p:txBody>
          <a:bodyPr anchor="t">
            <a:normAutofit/>
          </a:bodyPr>
          <a:lstStyle/>
          <a:p>
            <a:pPr algn="r"/>
            <a:r>
              <a:rPr lang="en-US" sz="4000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7C3D3-B147-1E4B-B128-2334576D8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3494" y="289205"/>
            <a:ext cx="8803754" cy="6370012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2400" u="sng" dirty="0"/>
              <a:t>Samples description</a:t>
            </a:r>
            <a:r>
              <a:rPr lang="en-US" sz="2400" dirty="0"/>
              <a:t>: </a:t>
            </a:r>
            <a:r>
              <a:rPr lang="en-US" sz="2400" b="1" dirty="0"/>
              <a:t>24 </a:t>
            </a:r>
            <a:r>
              <a:rPr lang="en-US" sz="2400" dirty="0"/>
              <a:t>lymph node biopsy samples from treatment-naive patients (</a:t>
            </a:r>
            <a:r>
              <a:rPr lang="en-US" sz="2400" b="1" dirty="0"/>
              <a:t>7</a:t>
            </a:r>
            <a:r>
              <a:rPr lang="en-US" sz="2400" dirty="0"/>
              <a:t> -  tuberculous granulomas, </a:t>
            </a:r>
            <a:r>
              <a:rPr lang="en-US" sz="2400" b="1" dirty="0"/>
              <a:t>10</a:t>
            </a:r>
            <a:r>
              <a:rPr lang="en-US" sz="2400" dirty="0"/>
              <a:t> – sarcoidosis granuloma,</a:t>
            </a:r>
            <a:r>
              <a:rPr lang="en-US" sz="2400" b="1" dirty="0"/>
              <a:t> 7 </a:t>
            </a:r>
            <a:r>
              <a:rPr lang="en-US" sz="2400" dirty="0"/>
              <a:t>– normal control tissues) were sequenced on Ion </a:t>
            </a:r>
            <a:r>
              <a:rPr lang="en-US" sz="2400" dirty="0" err="1"/>
              <a:t>AmpliSeq</a:t>
            </a:r>
            <a:r>
              <a:rPr lang="en-US" sz="2400" dirty="0"/>
              <a:t> instrument (Ion Torrent) </a:t>
            </a:r>
            <a:r>
              <a:rPr lang="en-US" sz="2400" baseline="30000" dirty="0">
                <a:latin typeface="Verdana" panose="020B0604030504040204" pitchFamily="34" charset="0"/>
              </a:rPr>
              <a:t>2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400" dirty="0"/>
              <a:t>24 </a:t>
            </a:r>
            <a:r>
              <a:rPr lang="en-US" sz="2400" dirty="0" err="1"/>
              <a:t>FastQ</a:t>
            </a:r>
            <a:r>
              <a:rPr lang="en-US" sz="2400" dirty="0"/>
              <a:t> files were  aligned using </a:t>
            </a:r>
            <a:r>
              <a:rPr lang="en-US" sz="2400" dirty="0" err="1"/>
              <a:t>kallisto</a:t>
            </a:r>
            <a:r>
              <a:rPr lang="en-US" sz="2400" dirty="0"/>
              <a:t> (v. 43.1) and the human transcriptome was annotated to gene level (GRChg38) and normalized using TMM (trimmed mean of M value) normalization (</a:t>
            </a:r>
            <a:r>
              <a:rPr lang="en-US" sz="2400" dirty="0" err="1"/>
              <a:t>edgeR</a:t>
            </a:r>
            <a:r>
              <a:rPr lang="en-US" sz="2400" dirty="0"/>
              <a:t>, v. 3.24.3) </a:t>
            </a:r>
            <a:r>
              <a:rPr lang="en-US" sz="2400" baseline="30000" dirty="0">
                <a:latin typeface="Verdana" panose="020B0604030504040204" pitchFamily="34" charset="0"/>
              </a:rPr>
              <a:t>1, 2</a:t>
            </a:r>
            <a:r>
              <a:rPr lang="en-US" sz="2400" dirty="0"/>
              <a:t>.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400" dirty="0"/>
              <a:t>All statistical analyses were performed in RStudio (Built 351),  including graphs and plots, and presented below.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b="1" u="sng" dirty="0"/>
              <a:t>goal</a:t>
            </a:r>
            <a:r>
              <a:rPr lang="en-US" sz="2400" dirty="0"/>
              <a:t> of this exploratory study was to assess the differences in gene expression between tuberculosis, sarcoidosis and normal control biopsies, and classify gene expression signature according to tissue type </a:t>
            </a:r>
            <a:r>
              <a:rPr lang="en-US" sz="2400" baseline="30000" dirty="0">
                <a:latin typeface="Verdana" panose="020B0604030504040204" pitchFamily="34" charset="0"/>
              </a:rPr>
              <a:t>2</a:t>
            </a:r>
            <a:r>
              <a:rPr lang="en-US" sz="2400" dirty="0"/>
              <a:t>.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348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679175" y="365125"/>
            <a:ext cx="6417365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#Classification methods: SVM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0ABF9D-0DC6-5541-B87F-6AB9716FA31A}"/>
              </a:ext>
            </a:extLst>
          </p:cNvPr>
          <p:cNvSpPr txBox="1"/>
          <p:nvPr/>
        </p:nvSpPr>
        <p:spPr>
          <a:xfrm>
            <a:off x="444308" y="1438419"/>
            <a:ext cx="4922462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</a:t>
            </a:r>
            <a:r>
              <a:rPr lang="nl-NL" sz="22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Support vector machine </a:t>
            </a:r>
            <a:r>
              <a:rPr lang="nl-NL" sz="2200" b="1" dirty="0" err="1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algorithm</a:t>
            </a:r>
            <a:r>
              <a:rPr lang="nl-NL" sz="22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(SVM)</a:t>
            </a:r>
          </a:p>
          <a:p>
            <a:endParaRPr lang="nl-NL" sz="1600" b="1" dirty="0"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nl-NL" sz="22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#SVM</a:t>
            </a:r>
            <a:r>
              <a:rPr lang="nl-NL" sz="22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test was performed </a:t>
            </a:r>
            <a:r>
              <a:rPr lang="nl-NL" sz="2200" b="1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on 20 transcripts identified by Holm test.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4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74044F-6B13-F040-BDE5-E8D65E0CBA36}"/>
              </a:ext>
            </a:extLst>
          </p:cNvPr>
          <p:cNvSpPr txBox="1"/>
          <p:nvPr/>
        </p:nvSpPr>
        <p:spPr>
          <a:xfrm>
            <a:off x="4316433" y="5504346"/>
            <a:ext cx="29391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  <a:r>
              <a:rPr lang="en-US" dirty="0"/>
              <a:t>, Control biopsy </a:t>
            </a:r>
          </a:p>
          <a:p>
            <a:r>
              <a:rPr lang="en-US" b="1" dirty="0"/>
              <a:t>S</a:t>
            </a:r>
            <a:r>
              <a:rPr lang="en-US" dirty="0"/>
              <a:t>,  sarcoidosis granulomas</a:t>
            </a:r>
          </a:p>
          <a:p>
            <a:r>
              <a:rPr lang="en-US" b="1" dirty="0"/>
              <a:t>T</a:t>
            </a:r>
            <a:r>
              <a:rPr lang="en-US" dirty="0"/>
              <a:t>,  tuberculous granulomas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600301-DBBB-6042-A34A-327EEA3B29EF}"/>
              </a:ext>
            </a:extLst>
          </p:cNvPr>
          <p:cNvSpPr txBox="1"/>
          <p:nvPr/>
        </p:nvSpPr>
        <p:spPr>
          <a:xfrm>
            <a:off x="489400" y="3769390"/>
            <a:ext cx="3898979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solidFill>
                  <a:srgbClr val="0000FF"/>
                </a:solidFill>
                <a:latin typeface="Courier" pitchFamily="2" charset="0"/>
                <a:ea typeface="Times New Roman" panose="02020603050405020304" pitchFamily="18" charset="0"/>
              </a:rPr>
              <a:t>Confusion matrix </a:t>
            </a: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2000" dirty="0">
                <a:latin typeface="Courier" pitchFamily="2" charset="0"/>
              </a:rPr>
              <a:t>     C  S  T</a:t>
            </a:r>
          </a:p>
          <a:p>
            <a:r>
              <a:rPr lang="en-US" sz="2000" dirty="0">
                <a:latin typeface="Courier" pitchFamily="2" charset="0"/>
              </a:rPr>
              <a:t>  C  </a:t>
            </a:r>
            <a:r>
              <a:rPr lang="en-US" sz="2000" b="1" dirty="0">
                <a:latin typeface="Courier" pitchFamily="2" charset="0"/>
              </a:rPr>
              <a:t>6 </a:t>
            </a:r>
            <a:r>
              <a:rPr lang="en-US" sz="2000" dirty="0">
                <a:latin typeface="Courier" pitchFamily="2" charset="0"/>
              </a:rPr>
              <a:t> 0  0</a:t>
            </a:r>
          </a:p>
          <a:p>
            <a:r>
              <a:rPr lang="en-US" sz="2000" dirty="0">
                <a:latin typeface="Courier" pitchFamily="2" charset="0"/>
              </a:rPr>
              <a:t>  S  0 </a:t>
            </a:r>
            <a:r>
              <a:rPr lang="en-US" sz="2000" b="1" dirty="0">
                <a:latin typeface="Courier" pitchFamily="2" charset="0"/>
              </a:rPr>
              <a:t>10</a:t>
            </a:r>
            <a:r>
              <a:rPr lang="en-US" sz="2000" dirty="0">
                <a:latin typeface="Courier" pitchFamily="2" charset="0"/>
              </a:rPr>
              <a:t>  0</a:t>
            </a:r>
          </a:p>
          <a:p>
            <a:r>
              <a:rPr lang="en-US" sz="2000" dirty="0">
                <a:latin typeface="Courier" pitchFamily="2" charset="0"/>
              </a:rPr>
              <a:t>  T  0  </a:t>
            </a:r>
            <a:r>
              <a:rPr lang="en-US" sz="2000" dirty="0">
                <a:highlight>
                  <a:srgbClr val="FFFF00"/>
                </a:highlight>
                <a:latin typeface="Courier" pitchFamily="2" charset="0"/>
              </a:rPr>
              <a:t>1</a:t>
            </a:r>
            <a:r>
              <a:rPr lang="en-US" sz="2000" dirty="0">
                <a:latin typeface="Courier" pitchFamily="2" charset="0"/>
              </a:rPr>
              <a:t>  </a:t>
            </a:r>
            <a:r>
              <a:rPr lang="en-US" sz="2000" b="1" dirty="0">
                <a:latin typeface="Courier" pitchFamily="2" charset="0"/>
              </a:rPr>
              <a:t>6</a:t>
            </a:r>
            <a:endParaRPr lang="en-US" sz="2000" b="1" dirty="0">
              <a:effectLst/>
              <a:latin typeface="Courier" pitchFamily="2" charset="0"/>
              <a:ea typeface="Times New Roman" panose="02020603050405020304" pitchFamily="18" charset="0"/>
            </a:endParaRPr>
          </a:p>
        </p:txBody>
      </p:sp>
      <p:pic>
        <p:nvPicPr>
          <p:cNvPr id="14" name="Picture 13" descr="Chart, scatter chart&#10;&#10;Description automatically generated">
            <a:extLst>
              <a:ext uri="{FF2B5EF4-FFF2-40B4-BE49-F238E27FC236}">
                <a16:creationId xmlns:a16="http://schemas.microsoft.com/office/drawing/2014/main" id="{FFEB5C22-BF21-9744-A620-34531A818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1456" y="1160101"/>
            <a:ext cx="5486400" cy="455489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A2CAC6D-A1EC-3F45-B120-21BDA2C6D792}"/>
              </a:ext>
            </a:extLst>
          </p:cNvPr>
          <p:cNvSpPr txBox="1"/>
          <p:nvPr/>
        </p:nvSpPr>
        <p:spPr>
          <a:xfrm>
            <a:off x="169424" y="5825238"/>
            <a:ext cx="2954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Yellow, </a:t>
            </a:r>
            <a:r>
              <a:rPr lang="en-US" dirty="0"/>
              <a:t>misclassified samples</a:t>
            </a:r>
          </a:p>
        </p:txBody>
      </p:sp>
    </p:spTree>
    <p:extLst>
      <p:ext uri="{BB962C8B-B14F-4D97-AF65-F5344CB8AC3E}">
        <p14:creationId xmlns:p14="http://schemas.microsoft.com/office/powerpoint/2010/main" val="3524309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6E1F26-5ECE-7644-9F59-C0CFDF7CFBA1}"/>
              </a:ext>
            </a:extLst>
          </p:cNvPr>
          <p:cNvSpPr txBox="1">
            <a:spLocks/>
          </p:cNvSpPr>
          <p:nvPr/>
        </p:nvSpPr>
        <p:spPr>
          <a:xfrm>
            <a:off x="417513" y="39569"/>
            <a:ext cx="10943926" cy="8941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#Select Differentially Expressed Transcripts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4788B2-A718-6142-BB69-EC6F351414A2}"/>
              </a:ext>
            </a:extLst>
          </p:cNvPr>
          <p:cNvSpPr txBox="1"/>
          <p:nvPr/>
        </p:nvSpPr>
        <p:spPr>
          <a:xfrm>
            <a:off x="417513" y="1224542"/>
            <a:ext cx="108418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#Volcano Plots (between 3 groups comparisons of 10,331 transcripts)</a:t>
            </a:r>
            <a:endParaRPr lang="en-US" sz="2000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4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E4EB80-5687-5244-8CBA-5FF2BFC30A9C}"/>
              </a:ext>
            </a:extLst>
          </p:cNvPr>
          <p:cNvSpPr txBox="1"/>
          <p:nvPr/>
        </p:nvSpPr>
        <p:spPr>
          <a:xfrm>
            <a:off x="1162050" y="5518773"/>
            <a:ext cx="4019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  <a:r>
              <a:rPr lang="en-US" dirty="0"/>
              <a:t>, Control biopsy group </a:t>
            </a:r>
          </a:p>
          <a:p>
            <a:r>
              <a:rPr lang="en-US" b="1" dirty="0"/>
              <a:t>SC</a:t>
            </a:r>
            <a:r>
              <a:rPr lang="en-US" dirty="0"/>
              <a:t>,  sarcoidosis granulomas group</a:t>
            </a:r>
          </a:p>
          <a:p>
            <a:r>
              <a:rPr lang="en-US" b="1" dirty="0"/>
              <a:t>TB</a:t>
            </a:r>
            <a:r>
              <a:rPr lang="en-US" dirty="0"/>
              <a:t>,  tuberculous granulomas group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134ADC-F826-404A-80E1-11DB3268613B}"/>
              </a:ext>
            </a:extLst>
          </p:cNvPr>
          <p:cNvSpPr txBox="1"/>
          <p:nvPr/>
        </p:nvSpPr>
        <p:spPr>
          <a:xfrm>
            <a:off x="5734048" y="5618713"/>
            <a:ext cx="5295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Red </a:t>
            </a:r>
            <a:r>
              <a:rPr lang="en-US" dirty="0"/>
              <a:t>dots, &gt;2 log-fold upregulated transcripts</a:t>
            </a:r>
          </a:p>
          <a:p>
            <a:r>
              <a:rPr lang="en-US" b="1" dirty="0">
                <a:solidFill>
                  <a:srgbClr val="00B050"/>
                </a:solidFill>
              </a:rPr>
              <a:t>Green</a:t>
            </a:r>
            <a:r>
              <a:rPr lang="en-US" dirty="0"/>
              <a:t> dots, &gt;-2 log-fold downregulated transcripts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00240BA-1897-E644-B548-9A0B10517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513" y="1931574"/>
            <a:ext cx="3508375" cy="350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4AACE6C-A251-2847-87B3-AFD8BD5FA0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9227" y="2018027"/>
            <a:ext cx="3430588" cy="3433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6AB96D7-EBDC-554C-AD68-36A2154FD3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6163" y="2034354"/>
            <a:ext cx="3435276" cy="34334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8151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96E1F26-5ECE-7644-9F59-C0CFDF7CFBA1}"/>
              </a:ext>
            </a:extLst>
          </p:cNvPr>
          <p:cNvSpPr txBox="1">
            <a:spLocks/>
          </p:cNvSpPr>
          <p:nvPr/>
        </p:nvSpPr>
        <p:spPr>
          <a:xfrm>
            <a:off x="417513" y="39569"/>
            <a:ext cx="10943926" cy="8941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#Select Differentially Expressed Transcripts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4788B2-A718-6142-BB69-EC6F351414A2}"/>
              </a:ext>
            </a:extLst>
          </p:cNvPr>
          <p:cNvSpPr txBox="1"/>
          <p:nvPr/>
        </p:nvSpPr>
        <p:spPr>
          <a:xfrm>
            <a:off x="417513" y="1224542"/>
            <a:ext cx="2965767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#Volcano Plots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</a:t>
            </a:r>
            <a:r>
              <a:rPr lang="en-US" sz="20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or groups comparisons: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(1) Control vs Sarcoidosis;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(2) Control vs Tuberculosis.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T-test was done on 1,846 transcripts</a:t>
            </a: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(identified in ANOVA with p-values &lt; 0.05)</a:t>
            </a:r>
            <a:endParaRPr lang="en-US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4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E4EB80-5687-5244-8CBA-5FF2BFC30A9C}"/>
              </a:ext>
            </a:extLst>
          </p:cNvPr>
          <p:cNvSpPr txBox="1"/>
          <p:nvPr/>
        </p:nvSpPr>
        <p:spPr>
          <a:xfrm>
            <a:off x="1162050" y="5518773"/>
            <a:ext cx="4019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  <a:r>
              <a:rPr lang="en-US" dirty="0"/>
              <a:t>, Control biopsy group </a:t>
            </a:r>
          </a:p>
          <a:p>
            <a:r>
              <a:rPr lang="en-US" b="1" dirty="0"/>
              <a:t>SC</a:t>
            </a:r>
            <a:r>
              <a:rPr lang="en-US" dirty="0"/>
              <a:t>,  sarcoidosis granulomas group</a:t>
            </a:r>
          </a:p>
          <a:p>
            <a:r>
              <a:rPr lang="en-US" b="1" dirty="0"/>
              <a:t>TB</a:t>
            </a:r>
            <a:r>
              <a:rPr lang="en-US" dirty="0"/>
              <a:t>,  tuberculous granulomas group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AA9AC7A-4BEE-CD44-A9BE-75E6DB50E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897547"/>
            <a:ext cx="3410712" cy="3362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588C7D7-0D25-324D-8685-6CA3BF7764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0404" y="1897547"/>
            <a:ext cx="3414141" cy="326617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E14673C-35DB-8A42-B1C1-99AAFBF1EFAE}"/>
              </a:ext>
            </a:extLst>
          </p:cNvPr>
          <p:cNvSpPr txBox="1"/>
          <p:nvPr/>
        </p:nvSpPr>
        <p:spPr>
          <a:xfrm>
            <a:off x="6065538" y="5669191"/>
            <a:ext cx="5295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Red </a:t>
            </a:r>
            <a:r>
              <a:rPr lang="en-US" dirty="0"/>
              <a:t>dots, &gt;2 log-fold upregulated transcripts</a:t>
            </a:r>
          </a:p>
          <a:p>
            <a:r>
              <a:rPr lang="en-US" b="1" dirty="0">
                <a:solidFill>
                  <a:srgbClr val="00B050"/>
                </a:solidFill>
              </a:rPr>
              <a:t>Green</a:t>
            </a:r>
            <a:r>
              <a:rPr lang="en-US" dirty="0"/>
              <a:t> dots, &gt;-2 log-fold downregulated transcripts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EBA103B-6183-E04D-92A4-FB21A591A48D}"/>
              </a:ext>
            </a:extLst>
          </p:cNvPr>
          <p:cNvSpPr txBox="1"/>
          <p:nvPr/>
        </p:nvSpPr>
        <p:spPr>
          <a:xfrm>
            <a:off x="5237810" y="5268157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(1)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364968-D353-994E-B317-9E258217F408}"/>
              </a:ext>
            </a:extLst>
          </p:cNvPr>
          <p:cNvSpPr txBox="1"/>
          <p:nvPr/>
        </p:nvSpPr>
        <p:spPr>
          <a:xfrm>
            <a:off x="9449757" y="5253093"/>
            <a:ext cx="754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0173452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809625" y="449035"/>
            <a:ext cx="10572750" cy="97155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#Selection of </a:t>
            </a:r>
            <a:r>
              <a:rPr lang="en-US" dirty="0"/>
              <a:t>top 5 significantly up- and down- regulated genes </a:t>
            </a:r>
            <a:endParaRPr lang="en-US" sz="4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10CCEE-CDC1-B049-95B1-824A29E65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25" y="1796204"/>
            <a:ext cx="3913632" cy="4076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60C06C-8CE7-1B49-9F2C-9197E77AC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058" y="1796632"/>
            <a:ext cx="4054983" cy="405498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2261C76-B381-C142-ABEF-72662B4BB6B1}"/>
              </a:ext>
            </a:extLst>
          </p:cNvPr>
          <p:cNvSpPr txBox="1"/>
          <p:nvPr/>
        </p:nvSpPr>
        <p:spPr>
          <a:xfrm>
            <a:off x="273008" y="1969770"/>
            <a:ext cx="315010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#Volcano Plots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</a:t>
            </a:r>
            <a:r>
              <a:rPr lang="en-US" sz="18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or groups comparisons: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AutoNum type="arabicParenBoth"/>
            </a:pPr>
            <a:r>
              <a:rPr lang="en-US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Control vs Sarcoidosis;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(2) Control vs Tuberculosis.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T-test was done on 20 transcripts identified by the Holm Test.</a:t>
            </a:r>
            <a:endParaRPr lang="en-US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563E81-8DB5-9345-A5A2-09C0641BB90F}"/>
              </a:ext>
            </a:extLst>
          </p:cNvPr>
          <p:cNvSpPr txBox="1"/>
          <p:nvPr/>
        </p:nvSpPr>
        <p:spPr>
          <a:xfrm>
            <a:off x="4766320" y="5939677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(1)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EA52D6-36A8-8C40-A56A-8E8CA3EBDAA6}"/>
              </a:ext>
            </a:extLst>
          </p:cNvPr>
          <p:cNvSpPr txBox="1"/>
          <p:nvPr/>
        </p:nvSpPr>
        <p:spPr>
          <a:xfrm>
            <a:off x="8978267" y="5924613"/>
            <a:ext cx="754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252551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663321" y="398235"/>
            <a:ext cx="10809812" cy="7579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 </a:t>
            </a:r>
            <a:r>
              <a:rPr lang="en-US" sz="4000" dirty="0">
                <a:cs typeface="Courier New" panose="02070309020205020404" pitchFamily="49" charset="0"/>
              </a:rPr>
              <a:t>T</a:t>
            </a:r>
            <a:r>
              <a:rPr lang="en-US" dirty="0">
                <a:cs typeface="Courier New" panose="02070309020205020404" pitchFamily="49" charset="0"/>
              </a:rPr>
              <a:t>op10 Significantly Up- and Down- Regulated Genes </a:t>
            </a:r>
            <a:r>
              <a:rPr lang="en-US" sz="4000" baseline="30000" dirty="0">
                <a:cs typeface="Courier New" panose="02070309020205020404" pitchFamily="49" charset="0"/>
              </a:rPr>
              <a:t>3</a:t>
            </a:r>
            <a:endParaRPr lang="en-US" sz="4000" dirty="0"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F24C5E-07F7-194F-B69A-2CB585504282}"/>
              </a:ext>
            </a:extLst>
          </p:cNvPr>
          <p:cNvSpPr txBox="1"/>
          <p:nvPr/>
        </p:nvSpPr>
        <p:spPr>
          <a:xfrm>
            <a:off x="5065441" y="6422217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aseline="30000" dirty="0">
                <a:solidFill>
                  <a:schemeClr val="bg1"/>
                </a:solidFill>
                <a:latin typeface="Verdana" panose="020B0604030504040204" pitchFamily="34" charset="0"/>
              </a:rPr>
              <a:t>3 </a:t>
            </a:r>
            <a:r>
              <a:rPr lang="en-US" dirty="0">
                <a:solidFill>
                  <a:schemeClr val="bg1"/>
                </a:solidFill>
              </a:rPr>
              <a:t> https://</a:t>
            </a:r>
            <a:r>
              <a:rPr lang="en-US" dirty="0" err="1">
                <a:solidFill>
                  <a:schemeClr val="bg1"/>
                </a:solidFill>
              </a:rPr>
              <a:t>david.ncifcrf.gov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tools.jsp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261C76-B381-C142-ABEF-72662B4BB6B1}"/>
              </a:ext>
            </a:extLst>
          </p:cNvPr>
          <p:cNvSpPr txBox="1"/>
          <p:nvPr/>
        </p:nvSpPr>
        <p:spPr>
          <a:xfrm>
            <a:off x="269748" y="2346795"/>
            <a:ext cx="2332362" cy="320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#Volcano Plots</a:t>
            </a:r>
          </a:p>
          <a:p>
            <a:r>
              <a:rPr lang="en-US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</a:t>
            </a:r>
            <a:r>
              <a:rPr lang="en-US" sz="18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or groups comparisons</a:t>
            </a:r>
            <a:r>
              <a:rPr lang="en-US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</a:p>
          <a:p>
            <a:endParaRPr lang="en-US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1600" b="1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CvsSC</a:t>
            </a:r>
            <a:r>
              <a:rPr lang="en-US" sz="16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 Control </a:t>
            </a:r>
          </a:p>
          <a:p>
            <a:r>
              <a:rPr lang="en-US" sz="16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vs Sarcoidosis;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b="1" dirty="0" err="1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CvsTB</a:t>
            </a:r>
            <a:r>
              <a:rPr lang="en-US" sz="1600" b="1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 </a:t>
            </a: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Control vs Tuberculosis.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600" b="1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FC, log fold change.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855D625-FDF1-6E46-929C-C8696A9717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675926"/>
              </p:ext>
            </p:extLst>
          </p:nvPr>
        </p:nvGraphicFramePr>
        <p:xfrm>
          <a:off x="2798064" y="1355426"/>
          <a:ext cx="8860537" cy="48008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2799">
                  <a:extLst>
                    <a:ext uri="{9D8B030D-6E8A-4147-A177-3AD203B41FA5}">
                      <a16:colId xmlns:a16="http://schemas.microsoft.com/office/drawing/2014/main" val="2714061335"/>
                    </a:ext>
                  </a:extLst>
                </a:gridCol>
                <a:gridCol w="758728">
                  <a:extLst>
                    <a:ext uri="{9D8B030D-6E8A-4147-A177-3AD203B41FA5}">
                      <a16:colId xmlns:a16="http://schemas.microsoft.com/office/drawing/2014/main" val="1416338670"/>
                    </a:ext>
                  </a:extLst>
                </a:gridCol>
                <a:gridCol w="758728">
                  <a:extLst>
                    <a:ext uri="{9D8B030D-6E8A-4147-A177-3AD203B41FA5}">
                      <a16:colId xmlns:a16="http://schemas.microsoft.com/office/drawing/2014/main" val="2879292688"/>
                    </a:ext>
                  </a:extLst>
                </a:gridCol>
                <a:gridCol w="688960">
                  <a:extLst>
                    <a:ext uri="{9D8B030D-6E8A-4147-A177-3AD203B41FA5}">
                      <a16:colId xmlns:a16="http://schemas.microsoft.com/office/drawing/2014/main" val="532187422"/>
                    </a:ext>
                  </a:extLst>
                </a:gridCol>
                <a:gridCol w="662796">
                  <a:extLst>
                    <a:ext uri="{9D8B030D-6E8A-4147-A177-3AD203B41FA5}">
                      <a16:colId xmlns:a16="http://schemas.microsoft.com/office/drawing/2014/main" val="2020495505"/>
                    </a:ext>
                  </a:extLst>
                </a:gridCol>
                <a:gridCol w="1511640">
                  <a:extLst>
                    <a:ext uri="{9D8B030D-6E8A-4147-A177-3AD203B41FA5}">
                      <a16:colId xmlns:a16="http://schemas.microsoft.com/office/drawing/2014/main" val="1263597093"/>
                    </a:ext>
                  </a:extLst>
                </a:gridCol>
                <a:gridCol w="1616291">
                  <a:extLst>
                    <a:ext uri="{9D8B030D-6E8A-4147-A177-3AD203B41FA5}">
                      <a16:colId xmlns:a16="http://schemas.microsoft.com/office/drawing/2014/main" val="1522511069"/>
                    </a:ext>
                  </a:extLst>
                </a:gridCol>
                <a:gridCol w="1700595">
                  <a:extLst>
                    <a:ext uri="{9D8B030D-6E8A-4147-A177-3AD203B41FA5}">
                      <a16:colId xmlns:a16="http://schemas.microsoft.com/office/drawing/2014/main" val="323877611"/>
                    </a:ext>
                  </a:extLst>
                </a:gridCol>
              </a:tblGrid>
              <a:tr h="4936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Genes</a:t>
                      </a:r>
                      <a:endParaRPr lang="en-US" sz="1400" b="1" i="0" u="none" strike="noStrike" dirty="0">
                        <a:solidFill>
                          <a:srgbClr val="203764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7960" marR="7960" marT="79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 err="1">
                          <a:effectLst/>
                        </a:rPr>
                        <a:t>CvsSC</a:t>
                      </a:r>
                      <a:r>
                        <a:rPr lang="en-US" sz="1400" u="none" strike="noStrike" dirty="0">
                          <a:effectLst/>
                        </a:rPr>
                        <a:t> </a:t>
                      </a:r>
                      <a:r>
                        <a:rPr lang="en-US" sz="1400" u="none" strike="noStrike" dirty="0" err="1">
                          <a:effectLst/>
                        </a:rPr>
                        <a:t>pvalue</a:t>
                      </a:r>
                      <a:endParaRPr lang="en-US" sz="1400" b="1" i="0" u="none" strike="noStrike" dirty="0">
                        <a:solidFill>
                          <a:srgbClr val="203764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7960" marR="7960" marT="79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>
                          <a:effectLst/>
                        </a:rPr>
                        <a:t> CvsSC FC</a:t>
                      </a:r>
                      <a:endParaRPr lang="en-US" sz="1400" b="1" i="0" u="none" strike="noStrike">
                        <a:solidFill>
                          <a:srgbClr val="203764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7960" marR="7960" marT="79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 err="1">
                          <a:effectLst/>
                        </a:rPr>
                        <a:t>CvsTB</a:t>
                      </a:r>
                      <a:r>
                        <a:rPr lang="en-US" sz="1400" u="none" strike="noStrike" dirty="0">
                          <a:effectLst/>
                        </a:rPr>
                        <a:t> </a:t>
                      </a:r>
                      <a:r>
                        <a:rPr lang="en-US" sz="1400" u="none" strike="noStrike" dirty="0" err="1">
                          <a:effectLst/>
                        </a:rPr>
                        <a:t>pvalue</a:t>
                      </a:r>
                      <a:endParaRPr lang="en-US" sz="1400" b="1" i="0" u="none" strike="noStrike" dirty="0">
                        <a:solidFill>
                          <a:srgbClr val="203764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7960" marR="7960" marT="79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 err="1">
                          <a:effectLst/>
                        </a:rPr>
                        <a:t>CvsTB</a:t>
                      </a:r>
                      <a:r>
                        <a:rPr lang="en-US" sz="1400" u="none" strike="noStrike" dirty="0">
                          <a:effectLst/>
                        </a:rPr>
                        <a:t> FC</a:t>
                      </a:r>
                      <a:endParaRPr lang="en-US" sz="1400" b="1" i="0" u="none" strike="noStrike" dirty="0">
                        <a:solidFill>
                          <a:srgbClr val="203764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7960" marR="7960" marT="79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GO, biological process</a:t>
                      </a:r>
                      <a:endParaRPr lang="en-US" sz="1400" b="1" i="0" u="none" strike="noStrike" dirty="0">
                        <a:solidFill>
                          <a:srgbClr val="203764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7960" marR="7960" marT="79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Cellular Pathway</a:t>
                      </a:r>
                      <a:endParaRPr lang="en-US" sz="1400" b="1" i="0" u="none" strike="noStrike" dirty="0">
                        <a:solidFill>
                          <a:srgbClr val="203764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7960" marR="7960" marT="79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name</a:t>
                      </a:r>
                      <a:endParaRPr lang="en-US" sz="1400" b="1" i="0" u="none" strike="noStrike" dirty="0">
                        <a:solidFill>
                          <a:srgbClr val="203764"/>
                        </a:solidFill>
                        <a:effectLst/>
                        <a:latin typeface="Courier" pitchFamily="2" charset="0"/>
                      </a:endParaRPr>
                    </a:p>
                  </a:txBody>
                  <a:tcPr marL="7960" marR="7960" marT="7960" marB="0" anchor="ctr"/>
                </a:tc>
                <a:extLst>
                  <a:ext uri="{0D108BD9-81ED-4DB2-BD59-A6C34878D82A}">
                    <a16:rowId xmlns:a16="http://schemas.microsoft.com/office/drawing/2014/main" val="3150747265"/>
                  </a:ext>
                </a:extLst>
              </a:tr>
              <a:tr h="4218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effectLst/>
                        </a:rPr>
                        <a:t>CHI3L1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3276" marR="7960" marT="796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6.50E-10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-6.633524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1.24E-05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-5.509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inflammatory response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regulation of neutrophil chemotaxis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chitinase 3 like 1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2931838683"/>
                  </a:ext>
                </a:extLst>
              </a:tr>
              <a:tr h="4218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effectLst/>
                        </a:rPr>
                        <a:t>C15orf48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3276" marR="7960" marT="796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1.94E-09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-5.648423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oxidation-reduction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 ion transport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chromosome 15 open reading frame 48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570461336"/>
                  </a:ext>
                </a:extLst>
              </a:tr>
              <a:tr h="4339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>
                          <a:effectLst/>
                        </a:rPr>
                        <a:t>HLA-DQB2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3276" marR="7960" marT="796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8.19E-09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-3.725602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innate immune response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antigen processing and presentation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Major Histocompatibility Complex, Class II, DQ Beta 2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3631001713"/>
                  </a:ext>
                </a:extLst>
              </a:tr>
              <a:tr h="4218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>
                          <a:effectLst/>
                        </a:rPr>
                        <a:t>CLEC7A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3276" marR="7960" marT="796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1.13E-06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-4.127716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innate immune response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pattern recognition receptor signaling 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C-type lectin domain family 7 member A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2361534323"/>
                  </a:ext>
                </a:extLst>
              </a:tr>
              <a:tr h="60750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>
                          <a:effectLst/>
                        </a:rPr>
                        <a:t>NUPR1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3276" marR="7960" marT="796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5.81E-07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-3.780972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inflammatory response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regulation of transcription by RNA polymerase II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Nuclear protein 1, short sequence motif:Nuclear localization signal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3768702700"/>
                  </a:ext>
                </a:extLst>
              </a:tr>
              <a:tr h="4218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>
                          <a:effectLst/>
                        </a:rPr>
                        <a:t>DSP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3276" marR="7960" marT="796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5.27E-05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2.236074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Glycolysis / Gluconeogenesis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ethanol oxidation</a:t>
                      </a:r>
                      <a:endParaRPr lang="en-US" sz="1000" b="0" i="0" u="none" strike="noStrike" dirty="0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Alcohol dehydrogenase 1B, chain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2610796726"/>
                  </a:ext>
                </a:extLst>
              </a:tr>
              <a:tr h="4218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>
                          <a:effectLst/>
                        </a:rPr>
                        <a:t>CCL21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3276" marR="7960" marT="796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5.27E-05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2.236074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4.80E-06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5.06672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immune response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Chemokine signaling 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C-C motif chemokine ligand 21</a:t>
                      </a:r>
                      <a:endParaRPr lang="en-US" sz="1000" b="0" i="0" u="none" strike="noStrike" dirty="0">
                        <a:solidFill>
                          <a:srgbClr val="20376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2039073766"/>
                  </a:ext>
                </a:extLst>
              </a:tr>
              <a:tr h="4218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>
                          <a:effectLst/>
                        </a:rPr>
                        <a:t>ABCA8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3276" marR="7960" marT="796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1.72E-05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3.116552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xenobiotic transport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ABC transporter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ATP binding cassette subfamily A member 8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2959820528"/>
                  </a:ext>
                </a:extLst>
              </a:tr>
              <a:tr h="4218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effectLst/>
                        </a:rPr>
                        <a:t>C7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3276" marR="7960" marT="796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3.60E-05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4.18334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innate immune response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complement activation signaling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complement C7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1432153818"/>
                  </a:ext>
                </a:extLst>
              </a:tr>
              <a:tr h="25311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1" u="none" strike="noStrike" dirty="0">
                          <a:effectLst/>
                        </a:rPr>
                        <a:t>MATN2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3276" marR="7960" marT="796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1.84E-05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3.136921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calcium ion binding</a:t>
                      </a:r>
                      <a:endParaRPr lang="en-US" sz="1000" b="0" i="0" u="none" strike="noStrike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cell migration</a:t>
                      </a:r>
                    </a:p>
                    <a:p>
                      <a:pPr algn="ctr" fontAlgn="b"/>
                      <a:endParaRPr lang="en-US" sz="1000" b="0" i="0" u="none" strike="noStrike" dirty="0">
                        <a:solidFill>
                          <a:srgbClr val="203764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960" marR="7960" marT="79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 err="1">
                          <a:effectLst/>
                        </a:rPr>
                        <a:t>matrilin</a:t>
                      </a:r>
                      <a:r>
                        <a:rPr lang="en-US" sz="1000" u="none" strike="noStrike" dirty="0">
                          <a:effectLst/>
                        </a:rPr>
                        <a:t> 2</a:t>
                      </a:r>
                      <a:endParaRPr lang="en-US" sz="1000" b="0" i="0" u="none" strike="noStrike" dirty="0">
                        <a:solidFill>
                          <a:srgbClr val="20376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60" marR="7960" marT="7960" marB="0" anchor="b"/>
                </a:tc>
                <a:extLst>
                  <a:ext uri="{0D108BD9-81ED-4DB2-BD59-A6C34878D82A}">
                    <a16:rowId xmlns:a16="http://schemas.microsoft.com/office/drawing/2014/main" val="2713739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26987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838200" y="339725"/>
            <a:ext cx="5421243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#Conclusions</a:t>
            </a:r>
          </a:p>
        </p:txBody>
      </p:sp>
      <p:pic>
        <p:nvPicPr>
          <p:cNvPr id="4097" name="Picture 1" descr=" ">
            <a:extLst>
              <a:ext uri="{FF2B5EF4-FFF2-40B4-BE49-F238E27FC236}">
                <a16:creationId xmlns:a16="http://schemas.microsoft.com/office/drawing/2014/main" id="{612C6F41-9392-EB40-95C7-F1A89EAFD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700" cy="44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Go">
            <a:extLst>
              <a:ext uri="{FF2B5EF4-FFF2-40B4-BE49-F238E27FC236}">
                <a16:creationId xmlns:a16="http://schemas.microsoft.com/office/drawing/2014/main" id="{E5A4BECC-3FE0-4D4F-9E40-F246191B7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9900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375A16-681C-A344-AF58-7D93D08558BF}"/>
              </a:ext>
            </a:extLst>
          </p:cNvPr>
          <p:cNvSpPr txBox="1"/>
          <p:nvPr/>
        </p:nvSpPr>
        <p:spPr>
          <a:xfrm>
            <a:off x="469900" y="1143000"/>
            <a:ext cx="10547957" cy="5304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600" dirty="0">
                <a:latin typeface="+mj-lt"/>
                <a:cs typeface="Courier New" panose="02070309020205020404" pitchFamily="49" charset="0"/>
              </a:rPr>
              <a:t>One outlier was identified and  removed from dataset.</a:t>
            </a:r>
          </a:p>
          <a:p>
            <a:pPr marL="342900" indent="-342900"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600" dirty="0">
                <a:latin typeface="+mj-lt"/>
                <a:cs typeface="Courier New" panose="02070309020205020404" pitchFamily="49" charset="0"/>
              </a:rPr>
              <a:t>10,331 transcripts were retained for analysis after removing low- expressed transcripts.</a:t>
            </a:r>
          </a:p>
          <a:p>
            <a:pPr marL="342900" indent="-342900"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600" dirty="0">
                <a:latin typeface="+mj-lt"/>
                <a:cs typeface="Courier New" panose="02070309020205020404" pitchFamily="49" charset="0"/>
              </a:rPr>
              <a:t>1,846 transcripts were retained in ANOVA analysis (p&lt;0.05), and only 20 were identified after multiple testing correction.</a:t>
            </a:r>
          </a:p>
          <a:p>
            <a:pPr marL="342900" indent="-342900"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600" dirty="0">
                <a:latin typeface="+mj-lt"/>
                <a:cs typeface="Courier New" panose="02070309020205020404" pitchFamily="49" charset="0"/>
              </a:rPr>
              <a:t>Tuberculosis and sarcoidosis granulomas had overlapping transcriptional profiles and were segregated poorly from each other, as determined via different dimensionality reduction and classification methods. </a:t>
            </a:r>
          </a:p>
          <a:p>
            <a:pPr marL="342900" indent="-342900"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600" dirty="0">
                <a:latin typeface="+mj-lt"/>
                <a:cs typeface="Courier New" panose="02070309020205020404" pitchFamily="49" charset="0"/>
              </a:rPr>
              <a:t>Linear Discriminant Analysis showed significant improvement (less misclassified samples)  when  group analysis was done on a subset of genes identified by Holm adjustment test (as compared to a subset identified by ANOVA or entire dataset).</a:t>
            </a:r>
          </a:p>
        </p:txBody>
      </p:sp>
    </p:spTree>
    <p:extLst>
      <p:ext uri="{BB962C8B-B14F-4D97-AF65-F5344CB8AC3E}">
        <p14:creationId xmlns:p14="http://schemas.microsoft.com/office/powerpoint/2010/main" val="15350762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5421243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#Conclusions</a:t>
            </a:r>
          </a:p>
        </p:txBody>
      </p:sp>
      <p:pic>
        <p:nvPicPr>
          <p:cNvPr id="4097" name="Picture 1" descr=" ">
            <a:extLst>
              <a:ext uri="{FF2B5EF4-FFF2-40B4-BE49-F238E27FC236}">
                <a16:creationId xmlns:a16="http://schemas.microsoft.com/office/drawing/2014/main" id="{612C6F41-9392-EB40-95C7-F1A89EAFD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700" cy="44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Go">
            <a:extLst>
              <a:ext uri="{FF2B5EF4-FFF2-40B4-BE49-F238E27FC236}">
                <a16:creationId xmlns:a16="http://schemas.microsoft.com/office/drawing/2014/main" id="{E5A4BECC-3FE0-4D4F-9E40-F246191B7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69900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375A16-681C-A344-AF58-7D93D08558BF}"/>
              </a:ext>
            </a:extLst>
          </p:cNvPr>
          <p:cNvSpPr txBox="1"/>
          <p:nvPr/>
        </p:nvSpPr>
        <p:spPr>
          <a:xfrm>
            <a:off x="469900" y="1508125"/>
            <a:ext cx="10547957" cy="491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400" dirty="0">
                <a:latin typeface="+mj-lt"/>
                <a:cs typeface="Courier New" panose="02070309020205020404" pitchFamily="49" charset="0"/>
              </a:rPr>
              <a:t> Support vector machine algorithm (SVM) revealed misclassification of one test sample.</a:t>
            </a:r>
          </a:p>
          <a:p>
            <a:pPr marL="342900" indent="-342900"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600" dirty="0">
                <a:latin typeface="+mj-lt"/>
                <a:cs typeface="Courier New" panose="02070309020205020404" pitchFamily="49" charset="0"/>
              </a:rPr>
              <a:t>T-test and Log-fold comparisons identified numerous transcripts that were up- or down- regulated in the Control tissues as compared to Tuberculosis and Sarcoidosis granulomas. </a:t>
            </a:r>
          </a:p>
          <a:p>
            <a:pPr marL="342900" indent="-342900"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600" dirty="0">
                <a:latin typeface="+mj-lt"/>
                <a:cs typeface="Courier New" panose="02070309020205020404" pitchFamily="49" charset="0"/>
              </a:rPr>
              <a:t>Top 10 up- and down- regulated genes had various Gene Ontology functions, including  inflammation and  innate immune responses.</a:t>
            </a:r>
          </a:p>
          <a:p>
            <a:pPr marL="342900" indent="-342900"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600" dirty="0">
                <a:latin typeface="+mj-lt"/>
                <a:cs typeface="Courier New" panose="02070309020205020404" pitchFamily="49" charset="0"/>
              </a:rPr>
              <a:t>Top 10 transcripts encode for proteins that function within intracellular immune and transporter pathways. </a:t>
            </a:r>
          </a:p>
          <a:p>
            <a:pPr marL="342900" indent="-342900">
              <a:spcAft>
                <a:spcPts val="800"/>
              </a:spcAft>
              <a:buFont typeface="Wingdings" pitchFamily="2" charset="2"/>
              <a:buChar char="Ø"/>
            </a:pPr>
            <a:r>
              <a:rPr lang="en-US" sz="2600" dirty="0">
                <a:latin typeface="+mj-lt"/>
                <a:cs typeface="Courier New" panose="02070309020205020404" pitchFamily="49" charset="0"/>
              </a:rPr>
              <a:t>In summary, we corroborated authors’ findings </a:t>
            </a:r>
            <a:r>
              <a:rPr lang="en-US" sz="2600" baseline="30000" dirty="0">
                <a:latin typeface="Verdana" panose="020B0604030504040204" pitchFamily="34" charset="0"/>
              </a:rPr>
              <a:t>2</a:t>
            </a:r>
            <a:r>
              <a:rPr lang="en-US" sz="2600" dirty="0">
                <a:latin typeface="+mj-lt"/>
                <a:cs typeface="Courier New" panose="02070309020205020404" pitchFamily="49" charset="0"/>
              </a:rPr>
              <a:t>. </a:t>
            </a:r>
          </a:p>
          <a:p>
            <a:pPr marL="342900" indent="-342900">
              <a:spcAft>
                <a:spcPts val="800"/>
              </a:spcAft>
              <a:buFont typeface="Wingdings" pitchFamily="2" charset="2"/>
              <a:buChar char="Ø"/>
            </a:pPr>
            <a:endParaRPr lang="en-US" sz="2400" dirty="0">
              <a:latin typeface="+mj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5624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C3DF810-9414-8440-A675-6F117499864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7410450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 References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524737-A889-C64C-A1AF-9780DA1D734A}"/>
              </a:ext>
            </a:extLst>
          </p:cNvPr>
          <p:cNvSpPr txBox="1"/>
          <p:nvPr/>
        </p:nvSpPr>
        <p:spPr>
          <a:xfrm>
            <a:off x="685799" y="1951672"/>
            <a:ext cx="1082040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30000" dirty="0">
                <a:latin typeface="Verdana" panose="020B0604030504040204" pitchFamily="34" charset="0"/>
              </a:rPr>
              <a:t>1</a:t>
            </a:r>
            <a:r>
              <a:rPr lang="en-US" dirty="0">
                <a:latin typeface="Verdana" panose="020B0604030504040204" pitchFamily="34" charset="0"/>
              </a:rPr>
              <a:t> GEO accession: GSE174443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hlinkClick r:id="rId2"/>
              </a:rPr>
              <a:t>https://www.ncbi.nlm.nih.gov/geo/query/acc.cgi?acc=GSE174443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</a:rPr>
              <a:t> </a:t>
            </a:r>
            <a:br>
              <a:rPr lang="en-US" dirty="0">
                <a:latin typeface="Verdana" panose="020B0604030504040204" pitchFamily="34" charset="0"/>
              </a:rPr>
            </a:br>
            <a:endParaRPr lang="en-US" dirty="0">
              <a:latin typeface="Verdana" panose="020B0604030504040204" pitchFamily="34" charset="0"/>
            </a:endParaRPr>
          </a:p>
          <a:p>
            <a:r>
              <a:rPr lang="en-US" baseline="30000" dirty="0">
                <a:latin typeface="Verdana" panose="020B0604030504040204" pitchFamily="34" charset="0"/>
              </a:rPr>
              <a:t>2</a:t>
            </a:r>
            <a:r>
              <a:rPr lang="en-US" dirty="0">
                <a:latin typeface="Verdana" panose="020B0604030504040204" pitchFamily="34" charset="0"/>
              </a:rPr>
              <a:t> Michaela T Reichmann </a:t>
            </a:r>
            <a:r>
              <a:rPr lang="en-US" dirty="0" err="1">
                <a:latin typeface="Verdana" panose="020B0604030504040204" pitchFamily="34" charset="0"/>
              </a:rPr>
              <a:t>at.al</a:t>
            </a:r>
            <a:r>
              <a:rPr lang="en-US" dirty="0">
                <a:latin typeface="Verdana" panose="020B0604030504040204" pitchFamily="34" charset="0"/>
              </a:rPr>
              <a:t>. Integrated transcriptomic analysis of human tuberculosis granulomas and a biomimetic model identifies therapeutic targets. J Clin Invest. 2021 Aug 2;131(15):e148136. </a:t>
            </a:r>
          </a:p>
          <a:p>
            <a:endParaRPr lang="en-US" dirty="0">
              <a:latin typeface="Verdana" panose="020B0604030504040204" pitchFamily="34" charset="0"/>
            </a:endParaRPr>
          </a:p>
          <a:p>
            <a:r>
              <a:rPr lang="en-US" baseline="30000" dirty="0">
                <a:latin typeface="Verdana" panose="020B0604030504040204" pitchFamily="34" charset="0"/>
              </a:rPr>
              <a:t>3 </a:t>
            </a:r>
            <a:r>
              <a:rPr lang="en-US" dirty="0">
                <a:latin typeface="Verdana" panose="020B0604030504040204" pitchFamily="34" charset="0"/>
              </a:rPr>
              <a:t>The Database for Annotation, Visualization and Integrated Discovery (DAVID ) v6.8 </a:t>
            </a:r>
            <a:r>
              <a:rPr lang="en-US" dirty="0">
                <a:latin typeface="Verdana" panose="020B0604030504040204" pitchFamily="34" charset="0"/>
                <a:hlinkClick r:id="rId3"/>
              </a:rPr>
              <a:t>https://david.ncifcrf.gov/</a:t>
            </a:r>
            <a:endParaRPr lang="en-US" dirty="0">
              <a:latin typeface="Verdana" panose="020B0604030504040204" pitchFamily="34" charset="0"/>
            </a:endParaRPr>
          </a:p>
          <a:p>
            <a:endParaRPr lang="en-US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247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A5797-E712-3A4A-96C8-29672FA32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635" y="314992"/>
            <a:ext cx="1835820" cy="2834909"/>
          </a:xfrm>
        </p:spPr>
        <p:txBody>
          <a:bodyPr anchor="t">
            <a:normAutofit/>
          </a:bodyPr>
          <a:lstStyle/>
          <a:p>
            <a:pPr algn="r"/>
            <a:r>
              <a:rPr lang="en-US" sz="4000" dirty="0"/>
              <a:t>Source</a:t>
            </a:r>
            <a:br>
              <a:rPr lang="en-US" sz="4000" dirty="0"/>
            </a:br>
            <a:br>
              <a:rPr lang="en-US" sz="4000" dirty="0"/>
            </a:br>
            <a:r>
              <a:rPr lang="en-US" sz="4800" dirty="0"/>
              <a:t> </a:t>
            </a:r>
            <a:br>
              <a:rPr lang="en-US" sz="4000" dirty="0"/>
            </a:br>
            <a:r>
              <a:rPr lang="en-US" sz="4000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07E57-ED95-C449-AFBB-37DE4CBD1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4399" y="2120367"/>
            <a:ext cx="5370899" cy="4508818"/>
          </a:xfrm>
        </p:spPr>
        <p:txBody>
          <a:bodyPr anchor="t">
            <a:normAutofit fontScale="55000" lnSpcReduction="20000"/>
          </a:bodyPr>
          <a:lstStyle/>
          <a:p>
            <a:r>
              <a:rPr lang="en-US" sz="3800" dirty="0"/>
              <a:t>Background</a:t>
            </a:r>
          </a:p>
          <a:p>
            <a:r>
              <a:rPr lang="en-US" sz="3800" dirty="0"/>
              <a:t>Dataset Upload</a:t>
            </a:r>
          </a:p>
          <a:p>
            <a:r>
              <a:rPr lang="en-US" sz="3800" dirty="0"/>
              <a:t>Visualization and Removal of Outliers </a:t>
            </a:r>
          </a:p>
          <a:p>
            <a:r>
              <a:rPr lang="en-US" sz="3800" dirty="0"/>
              <a:t>Group Selection</a:t>
            </a:r>
          </a:p>
          <a:p>
            <a:r>
              <a:rPr lang="en-US" sz="3800" dirty="0"/>
              <a:t>Differential Gene Expression (DEG) Analysis and Visualization</a:t>
            </a:r>
          </a:p>
          <a:p>
            <a:r>
              <a:rPr lang="en-US" sz="3800" dirty="0"/>
              <a:t>Dimensionality Reduction Methods </a:t>
            </a:r>
          </a:p>
          <a:p>
            <a:r>
              <a:rPr lang="en-US" sz="3800" dirty="0"/>
              <a:t>Classification</a:t>
            </a:r>
          </a:p>
          <a:p>
            <a:r>
              <a:rPr lang="en-US" sz="3800" dirty="0"/>
              <a:t>Selection of Differentially Expressed Transcripts</a:t>
            </a:r>
          </a:p>
          <a:p>
            <a:r>
              <a:rPr lang="en-US" sz="3800" dirty="0"/>
              <a:t>Functional Annotation</a:t>
            </a:r>
          </a:p>
          <a:p>
            <a:r>
              <a:rPr lang="en-US" sz="3800" dirty="0"/>
              <a:t>Conclusions</a:t>
            </a:r>
          </a:p>
          <a:p>
            <a:r>
              <a:rPr lang="en-US" sz="3800" dirty="0"/>
              <a:t>References</a:t>
            </a:r>
          </a:p>
          <a:p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F4CA9-7AB9-864A-9AFD-617FE77BC2A5}"/>
              </a:ext>
            </a:extLst>
          </p:cNvPr>
          <p:cNvSpPr txBox="1"/>
          <p:nvPr/>
        </p:nvSpPr>
        <p:spPr>
          <a:xfrm>
            <a:off x="6851983" y="314992"/>
            <a:ext cx="25266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Packages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BD1CEE-4F37-E240-A93E-A016DCE01A1A}"/>
              </a:ext>
            </a:extLst>
          </p:cNvPr>
          <p:cNvSpPr txBox="1"/>
          <p:nvPr/>
        </p:nvSpPr>
        <p:spPr>
          <a:xfrm>
            <a:off x="9003446" y="457201"/>
            <a:ext cx="305401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edgeR</a:t>
            </a:r>
            <a:r>
              <a:rPr lang="en-US" sz="1600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600" dirty="0" err="1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biocLite</a:t>
            </a:r>
            <a:r>
              <a:rPr lang="en-US" sz="1600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GEOquery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 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GEOquery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 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Biobase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plyr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</a:rPr>
              <a:t> </a:t>
            </a: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gplots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n-US" sz="1600" dirty="0"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limma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 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library(impute)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fpc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gplots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Biobase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library(annotate)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multtest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library(MASS)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lda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library(EMV)</a:t>
            </a:r>
          </a:p>
          <a:p>
            <a:pPr marL="0" marR="0">
              <a:spcAft>
                <a:spcPts val="0"/>
              </a:spcAft>
            </a:pPr>
            <a:r>
              <a:rPr lang="en-US" sz="1600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Library(</a:t>
            </a:r>
            <a:r>
              <a:rPr lang="en-US" sz="1600" dirty="0" err="1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grepl</a:t>
            </a:r>
            <a:r>
              <a:rPr lang="en-US" sz="1600" dirty="0"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gdata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) 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matrixStats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library(</a:t>
            </a:r>
            <a:r>
              <a:rPr lang="en-US" sz="1600" dirty="0" err="1">
                <a:effectLst/>
                <a:latin typeface="Courier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plyr</a:t>
            </a:r>
            <a:r>
              <a:rPr lang="en-US" sz="1600" dirty="0">
                <a:effectLst/>
                <a:latin typeface="Courier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)</a:t>
            </a:r>
            <a:r>
              <a:rPr lang="en-US" sz="1600" dirty="0">
                <a:latin typeface="Courier" pitchFamily="2" charset="0"/>
              </a:rPr>
              <a:t> library(class)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library(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kernlab</a:t>
            </a:r>
            <a:r>
              <a:rPr lang="en-US" sz="1600" dirty="0">
                <a:solidFill>
                  <a:srgbClr val="000000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)</a:t>
            </a:r>
            <a:endParaRPr lang="en-US" sz="1600" dirty="0">
              <a:effectLst/>
              <a:latin typeface="Courier" pitchFamily="2" charset="0"/>
              <a:ea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8C0B02-ECCD-D74F-A455-53567084D515}"/>
              </a:ext>
            </a:extLst>
          </p:cNvPr>
          <p:cNvSpPr txBox="1"/>
          <p:nvPr/>
        </p:nvSpPr>
        <p:spPr>
          <a:xfrm>
            <a:off x="584635" y="1241832"/>
            <a:ext cx="643178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  <a:hlinkClick r:id="rId2"/>
              </a:rPr>
              <a:t>https://www.ncbi.nlm.nih.gov/geo/query/acc.cgi?acc=GSE174443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Verdana" panose="020B0604030504040204" pitchFamily="34" charset="0"/>
              </a:rPr>
              <a:t> </a:t>
            </a:r>
            <a:r>
              <a:rPr lang="en-US" sz="1400" baseline="30000" dirty="0">
                <a:latin typeface="Verdana" panose="020B0604030504040204" pitchFamily="34" charset="0"/>
              </a:rPr>
              <a:t>1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93050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C6535F-548D-2D40-964E-69A643E4E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36" y="357644"/>
            <a:ext cx="4959603" cy="7973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#Visualizing outliers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1A51F2A-27C3-014B-9BA0-79030DBB74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29275" y="357644"/>
            <a:ext cx="6019309" cy="5831181"/>
          </a:xfrm>
          <a:prstGeom prst="rect">
            <a:avLst/>
          </a:prstGeom>
          <a:noFill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52CC94-E2A9-DA47-AA90-13FBBBC1D80C}"/>
              </a:ext>
            </a:extLst>
          </p:cNvPr>
          <p:cNvSpPr txBox="1"/>
          <p:nvPr/>
        </p:nvSpPr>
        <p:spPr>
          <a:xfrm>
            <a:off x="484836" y="2349904"/>
            <a:ext cx="561116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#Average Correlation Plot 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F6340CD-78E0-C04E-95C1-7FCE689BB88A}"/>
              </a:ext>
            </a:extLst>
          </p:cNvPr>
          <p:cNvCxnSpPr>
            <a:cxnSpLocks/>
          </p:cNvCxnSpPr>
          <p:nvPr/>
        </p:nvCxnSpPr>
        <p:spPr>
          <a:xfrm flipV="1">
            <a:off x="6504568" y="4312227"/>
            <a:ext cx="509663" cy="1058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4086F62-A008-2E42-989B-37D0ACB2334D}"/>
              </a:ext>
            </a:extLst>
          </p:cNvPr>
          <p:cNvSpPr txBox="1"/>
          <p:nvPr/>
        </p:nvSpPr>
        <p:spPr>
          <a:xfrm>
            <a:off x="5491489" y="5342579"/>
            <a:ext cx="1172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outlier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8A8472-2575-5F49-90BB-0F4CE652ACB3}"/>
              </a:ext>
            </a:extLst>
          </p:cNvPr>
          <p:cNvSpPr txBox="1"/>
          <p:nvPr/>
        </p:nvSpPr>
        <p:spPr>
          <a:xfrm>
            <a:off x="725108" y="5491551"/>
            <a:ext cx="42800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</a:t>
            </a:r>
            <a:r>
              <a:rPr lang="en-US" dirty="0"/>
              <a:t>, biopsy of sarcoidosis granulomas,</a:t>
            </a:r>
          </a:p>
          <a:p>
            <a:r>
              <a:rPr lang="en-US" b="1" dirty="0"/>
              <a:t>TB</a:t>
            </a:r>
            <a:r>
              <a:rPr lang="en-US" dirty="0"/>
              <a:t>, biopsy of tuberculous granuloma,</a:t>
            </a:r>
          </a:p>
          <a:p>
            <a:r>
              <a:rPr lang="en-US" b="1" dirty="0"/>
              <a:t>Control</a:t>
            </a:r>
            <a:r>
              <a:rPr lang="en-US" dirty="0"/>
              <a:t>, normal lymph node tissue biopsy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479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8DA0FE-CB90-7C40-B200-36527D5ED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137" y="357644"/>
            <a:ext cx="4959603" cy="7973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#Visualizing outliers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AABA38D-F408-AF42-8A6D-567F80AEDD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34474" y="311019"/>
            <a:ext cx="5910037" cy="5778762"/>
          </a:xfrm>
          <a:prstGeom prst="rect">
            <a:avLst/>
          </a:prstGeom>
          <a:noFill/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1421F0-2CDA-A94E-BC8E-03FABC69333D}"/>
              </a:ext>
            </a:extLst>
          </p:cNvPr>
          <p:cNvSpPr txBox="1"/>
          <p:nvPr/>
        </p:nvSpPr>
        <p:spPr>
          <a:xfrm>
            <a:off x="480995" y="2272606"/>
            <a:ext cx="495960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nl-NL" sz="24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</a:t>
            </a:r>
            <a:r>
              <a:rPr lang="nl-NL" sz="2400" b="1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Hierarchical</a:t>
            </a:r>
            <a:r>
              <a:rPr lang="nl-NL" sz="24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 Clustering </a:t>
            </a:r>
            <a:r>
              <a:rPr lang="nl-NL" sz="2400" b="1" dirty="0" err="1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Dendrogram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 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 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3D44394-5258-1C4A-8470-7C95E560EE98}"/>
              </a:ext>
            </a:extLst>
          </p:cNvPr>
          <p:cNvCxnSpPr>
            <a:cxnSpLocks/>
          </p:cNvCxnSpPr>
          <p:nvPr/>
        </p:nvCxnSpPr>
        <p:spPr>
          <a:xfrm flipV="1">
            <a:off x="6150091" y="3128212"/>
            <a:ext cx="509663" cy="1058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481B889-F174-854A-8F30-DDE1763B014A}"/>
              </a:ext>
            </a:extLst>
          </p:cNvPr>
          <p:cNvSpPr txBox="1"/>
          <p:nvPr/>
        </p:nvSpPr>
        <p:spPr>
          <a:xfrm>
            <a:off x="5440598" y="4331933"/>
            <a:ext cx="1151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outlier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25584C-983F-E742-A894-EFCA1C77ECA4}"/>
              </a:ext>
            </a:extLst>
          </p:cNvPr>
          <p:cNvSpPr txBox="1"/>
          <p:nvPr/>
        </p:nvSpPr>
        <p:spPr>
          <a:xfrm>
            <a:off x="10838764" y="5374665"/>
            <a:ext cx="1151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outlier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98569B2-7A4E-6243-BDA1-57BD5C648920}"/>
              </a:ext>
            </a:extLst>
          </p:cNvPr>
          <p:cNvCxnSpPr>
            <a:cxnSpLocks/>
          </p:cNvCxnSpPr>
          <p:nvPr/>
        </p:nvCxnSpPr>
        <p:spPr>
          <a:xfrm flipH="1" flipV="1">
            <a:off x="11340424" y="4090739"/>
            <a:ext cx="481469" cy="13450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FB81D3F-8421-7840-AC53-A3584312FD27}"/>
              </a:ext>
            </a:extLst>
          </p:cNvPr>
          <p:cNvSpPr txBox="1"/>
          <p:nvPr/>
        </p:nvSpPr>
        <p:spPr>
          <a:xfrm>
            <a:off x="725108" y="5491551"/>
            <a:ext cx="42800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</a:t>
            </a:r>
            <a:r>
              <a:rPr lang="en-US" dirty="0"/>
              <a:t>, biopsy of sarcoidosis granulomas,</a:t>
            </a:r>
          </a:p>
          <a:p>
            <a:r>
              <a:rPr lang="en-US" b="1" dirty="0"/>
              <a:t>TB</a:t>
            </a:r>
            <a:r>
              <a:rPr lang="en-US" dirty="0"/>
              <a:t>, biopsy of tuberculous granuloma,</a:t>
            </a:r>
          </a:p>
          <a:p>
            <a:r>
              <a:rPr lang="en-US" b="1" dirty="0"/>
              <a:t>Control</a:t>
            </a:r>
            <a:r>
              <a:rPr lang="en-US" dirty="0"/>
              <a:t>, normal lymph node tissue biopsy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260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5742976-7000-0140-8B73-5F987E15B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619" y="573211"/>
            <a:ext cx="4469316" cy="7973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#Visualizing outliers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E537BB-C83B-7840-B0A8-4662515EA7EB}"/>
              </a:ext>
            </a:extLst>
          </p:cNvPr>
          <p:cNvSpPr txBox="1"/>
          <p:nvPr/>
        </p:nvSpPr>
        <p:spPr>
          <a:xfrm>
            <a:off x="84930" y="2657834"/>
            <a:ext cx="490800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#CV vs. Mean Plot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  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523FD0-BB75-0B42-9401-47FFC9BAAA04}"/>
              </a:ext>
            </a:extLst>
          </p:cNvPr>
          <p:cNvSpPr txBox="1"/>
          <p:nvPr/>
        </p:nvSpPr>
        <p:spPr>
          <a:xfrm>
            <a:off x="5120122" y="2187039"/>
            <a:ext cx="1060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outlier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A63B86-1BA0-BF4A-83E9-F947BB1E42CD}"/>
              </a:ext>
            </a:extLst>
          </p:cNvPr>
          <p:cNvSpPr txBox="1"/>
          <p:nvPr/>
        </p:nvSpPr>
        <p:spPr>
          <a:xfrm>
            <a:off x="11089969" y="4187555"/>
            <a:ext cx="1060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outlier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957A19-DB2B-A447-AE9D-A752F1E501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1962" y="424912"/>
            <a:ext cx="6488249" cy="59431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6F68FA8-4423-DB47-9481-8F43EBB6CA81}"/>
              </a:ext>
            </a:extLst>
          </p:cNvPr>
          <p:cNvCxnSpPr>
            <a:cxnSpLocks/>
          </p:cNvCxnSpPr>
          <p:nvPr/>
        </p:nvCxnSpPr>
        <p:spPr>
          <a:xfrm flipV="1">
            <a:off x="5722699" y="1467858"/>
            <a:ext cx="768612" cy="7838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095C478-DCD2-DC47-B694-68018F7C3B52}"/>
              </a:ext>
            </a:extLst>
          </p:cNvPr>
          <p:cNvCxnSpPr>
            <a:cxnSpLocks/>
          </p:cNvCxnSpPr>
          <p:nvPr/>
        </p:nvCxnSpPr>
        <p:spPr>
          <a:xfrm flipH="1" flipV="1">
            <a:off x="11432278" y="3284624"/>
            <a:ext cx="489807" cy="902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3E61746-71B2-2741-8E11-DA9583E46138}"/>
              </a:ext>
            </a:extLst>
          </p:cNvPr>
          <p:cNvSpPr txBox="1"/>
          <p:nvPr/>
        </p:nvSpPr>
        <p:spPr>
          <a:xfrm>
            <a:off x="725108" y="5491551"/>
            <a:ext cx="42800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</a:t>
            </a:r>
            <a:r>
              <a:rPr lang="en-US" dirty="0"/>
              <a:t>, biopsy of sarcoidosis granulomas,</a:t>
            </a:r>
          </a:p>
          <a:p>
            <a:r>
              <a:rPr lang="en-US" b="1" dirty="0"/>
              <a:t>TB</a:t>
            </a:r>
            <a:r>
              <a:rPr lang="en-US" dirty="0"/>
              <a:t>, biopsy of tuberculous granuloma,</a:t>
            </a:r>
          </a:p>
          <a:p>
            <a:r>
              <a:rPr lang="en-US" b="1" dirty="0"/>
              <a:t>Control</a:t>
            </a:r>
            <a:r>
              <a:rPr lang="en-US" dirty="0"/>
              <a:t>, normal lymph node tissue biopsy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70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5742976-7000-0140-8B73-5F987E15B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334" y="327244"/>
            <a:ext cx="4959603" cy="7973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#Visualizing outliers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34CAD2-5220-C543-8D7B-275259A4495D}"/>
              </a:ext>
            </a:extLst>
          </p:cNvPr>
          <p:cNvSpPr txBox="1"/>
          <p:nvPr/>
        </p:nvSpPr>
        <p:spPr>
          <a:xfrm>
            <a:off x="226008" y="2677782"/>
            <a:ext cx="586999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#Correlation Plot (Heat Map)</a:t>
            </a:r>
            <a:endParaRPr lang="en-US" sz="2400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400" dirty="0">
              <a:effectLst/>
              <a:latin typeface="Courier" pitchFamily="2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7860FB-97AC-CE49-B231-30577FC09FFF}"/>
              </a:ext>
            </a:extLst>
          </p:cNvPr>
          <p:cNvSpPr txBox="1"/>
          <p:nvPr/>
        </p:nvSpPr>
        <p:spPr>
          <a:xfrm>
            <a:off x="725108" y="5419362"/>
            <a:ext cx="42800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</a:t>
            </a:r>
            <a:r>
              <a:rPr lang="en-US" dirty="0"/>
              <a:t>, biopsy of sarcoidosis granulomas,</a:t>
            </a:r>
          </a:p>
          <a:p>
            <a:r>
              <a:rPr lang="en-US" b="1" dirty="0"/>
              <a:t>TB</a:t>
            </a:r>
            <a:r>
              <a:rPr lang="en-US" dirty="0"/>
              <a:t>, biopsy of tuberculous granuloma,</a:t>
            </a:r>
          </a:p>
          <a:p>
            <a:r>
              <a:rPr lang="en-US" b="1" dirty="0"/>
              <a:t>Control</a:t>
            </a:r>
            <a:r>
              <a:rPr lang="en-US" dirty="0"/>
              <a:t>, normal lymph node tissue biopsy</a:t>
            </a:r>
          </a:p>
          <a:p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C7EB961-A593-CA47-A39B-D3A50A19C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494004"/>
            <a:ext cx="5869991" cy="58699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51A11C9-40AB-C541-8566-E53FE4F9AA01}"/>
              </a:ext>
            </a:extLst>
          </p:cNvPr>
          <p:cNvCxnSpPr>
            <a:cxnSpLocks/>
          </p:cNvCxnSpPr>
          <p:nvPr/>
        </p:nvCxnSpPr>
        <p:spPr>
          <a:xfrm flipV="1">
            <a:off x="7032721" y="4192004"/>
            <a:ext cx="563752" cy="6015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948CA0D-779A-6648-8231-F66CCF29D84D}"/>
              </a:ext>
            </a:extLst>
          </p:cNvPr>
          <p:cNvSpPr txBox="1"/>
          <p:nvPr/>
        </p:nvSpPr>
        <p:spPr>
          <a:xfrm>
            <a:off x="6348411" y="4863060"/>
            <a:ext cx="1057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outlier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D584093-83DF-3C4C-9260-7B72417FE1D4}"/>
              </a:ext>
            </a:extLst>
          </p:cNvPr>
          <p:cNvCxnSpPr>
            <a:cxnSpLocks/>
          </p:cNvCxnSpPr>
          <p:nvPr/>
        </p:nvCxnSpPr>
        <p:spPr>
          <a:xfrm flipV="1">
            <a:off x="11234492" y="3931025"/>
            <a:ext cx="359795" cy="1506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FF339C3-238B-BB4C-A47D-60C921404EB9}"/>
              </a:ext>
            </a:extLst>
          </p:cNvPr>
          <p:cNvSpPr txBox="1"/>
          <p:nvPr/>
        </p:nvSpPr>
        <p:spPr>
          <a:xfrm>
            <a:off x="10863133" y="5353100"/>
            <a:ext cx="1057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outlier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CC9C55A-F779-B54C-9514-B9BF9C767E24}"/>
              </a:ext>
            </a:extLst>
          </p:cNvPr>
          <p:cNvCxnSpPr>
            <a:cxnSpLocks/>
          </p:cNvCxnSpPr>
          <p:nvPr/>
        </p:nvCxnSpPr>
        <p:spPr>
          <a:xfrm>
            <a:off x="6721166" y="680548"/>
            <a:ext cx="639764" cy="424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EDC9246-2F23-C745-AEB5-E6EBF4CC74D6}"/>
              </a:ext>
            </a:extLst>
          </p:cNvPr>
          <p:cNvSpPr txBox="1"/>
          <p:nvPr/>
        </p:nvSpPr>
        <p:spPr>
          <a:xfrm>
            <a:off x="5710720" y="357215"/>
            <a:ext cx="1057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outlier</a:t>
            </a:r>
          </a:p>
        </p:txBody>
      </p:sp>
    </p:spTree>
    <p:extLst>
      <p:ext uri="{BB962C8B-B14F-4D97-AF65-F5344CB8AC3E}">
        <p14:creationId xmlns:p14="http://schemas.microsoft.com/office/powerpoint/2010/main" val="2170656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8674DC72-34EC-0C45-BEFF-9656B2FF246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4476750" cy="7778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#Removing outliers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C6728A-2B8A-3546-B6CE-9786C0AB3565}"/>
              </a:ext>
            </a:extLst>
          </p:cNvPr>
          <p:cNvSpPr txBox="1"/>
          <p:nvPr/>
        </p:nvSpPr>
        <p:spPr>
          <a:xfrm>
            <a:off x="827898" y="1216124"/>
            <a:ext cx="10313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Conclusion: Based on inconsistency of the outlier identification results from various methods above, I decided to remove one outlier.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ADC4A0-FFAB-724A-8F8D-0EF10AFCC9A0}"/>
              </a:ext>
            </a:extLst>
          </p:cNvPr>
          <p:cNvSpPr txBox="1"/>
          <p:nvPr/>
        </p:nvSpPr>
        <p:spPr>
          <a:xfrm>
            <a:off x="2715866" y="2529411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effectLst/>
                <a:latin typeface="Courier" pitchFamily="2" charset="0"/>
                <a:ea typeface="Times New Roman" panose="02020603050405020304" pitchFamily="18" charset="0"/>
              </a:rPr>
              <a:t>#Remove Outlier </a:t>
            </a:r>
            <a:r>
              <a:rPr lang="en-US" sz="2400" b="1" dirty="0">
                <a:latin typeface="Courier" pitchFamily="2" charset="0"/>
                <a:ea typeface="Times New Roman" panose="02020603050405020304" pitchFamily="18" charset="0"/>
              </a:rPr>
              <a:t>"Control</a:t>
            </a:r>
            <a:r>
              <a:rPr lang="en-US" sz="2400" b="1" dirty="0">
                <a:effectLst/>
                <a:latin typeface="Courier" pitchFamily="2" charset="0"/>
                <a:ea typeface="Times New Roman" panose="02020603050405020304" pitchFamily="18" charset="0"/>
              </a:rPr>
              <a:t>_</a:t>
            </a:r>
            <a:r>
              <a:rPr lang="en-US" sz="2400" b="1" dirty="0">
                <a:latin typeface="Courier" pitchFamily="2" charset="0"/>
                <a:ea typeface="Times New Roman" panose="02020603050405020304" pitchFamily="18" charset="0"/>
              </a:rPr>
              <a:t>13"</a:t>
            </a:r>
            <a:endParaRPr lang="en-US" sz="2400" b="1" dirty="0">
              <a:effectLst/>
              <a:latin typeface="Courier" pitchFamily="2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800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800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r>
              <a:rPr lang="en-US" sz="8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[1] "Control_011"     </a:t>
            </a:r>
            <a:r>
              <a:rPr lang="en-US" sz="800" dirty="0">
                <a:highlight>
                  <a:srgbClr val="FFFF00"/>
                </a:highlight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"Control_013"     </a:t>
            </a:r>
            <a:r>
              <a:rPr lang="en-US" sz="8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"Control_018"     "Control_022"     "Control_024"    </a:t>
            </a:r>
          </a:p>
          <a:p>
            <a:r>
              <a:rPr lang="en-US" sz="8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[6] "Control_027"     "Control_031"     "Sarcoidosis_001" "Sarcoidosis_005" "Sarcoidosis_007"</a:t>
            </a:r>
          </a:p>
          <a:p>
            <a:r>
              <a:rPr lang="en-US" sz="8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[11] "Sarcoidosis_014" "Sarcoidosis_017" "Sarcoidosis_020" "Sarcoidosis_023" "Sarcoidosis_026"</a:t>
            </a:r>
          </a:p>
          <a:p>
            <a:r>
              <a:rPr lang="en-US" sz="8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[16] "Sarcoidosis_029" "Sarcoidosis_032" "TB_006"          "TB_008"          "TB_012"         </a:t>
            </a:r>
          </a:p>
          <a:p>
            <a:r>
              <a:rPr lang="en-US" sz="800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[21] "TB_015"          "TB_021"          "TB_025"          "TB_030"         </a:t>
            </a:r>
          </a:p>
          <a:p>
            <a:endParaRPr lang="en-US" sz="8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800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800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800" dirty="0"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800" dirty="0">
              <a:effectLst/>
              <a:latin typeface="Courier New" panose="020703090202050204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[1] "Control_011"     "Control_018"     "Control_022"     "Control_024"     "Control_027" 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[6] "Control_031"     "Sarcoidosis_001" "Sarcoidosis_005" "Sarcoidosis_007" "Sarcoidosis_014"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[11] "Sarcoidosis_017" "Sarcoidosis_020" "Sarcoidosis_023" "Sarcoidosis_026" "Sarcoidosis_029"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[16] "Sarcoidosis_032" "TB_006"          "TB_008"          "TB_012"          "TB_015"      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[21] "TB_021"          "TB_025"          "T</a:t>
            </a:r>
            <a:r>
              <a:rPr lang="en-US" sz="800" dirty="0">
                <a:effectLst/>
                <a:latin typeface="Courier" pitchFamily="2" charset="0"/>
                <a:ea typeface="Times New Roman" panose="02020603050405020304" pitchFamily="18" charset="0"/>
              </a:rPr>
              <a:t>B_030"  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B4C07DBC-7A50-2D40-98B4-D15C8EBFE775}"/>
              </a:ext>
            </a:extLst>
          </p:cNvPr>
          <p:cNvSpPr/>
          <p:nvPr/>
        </p:nvSpPr>
        <p:spPr>
          <a:xfrm>
            <a:off x="4952999" y="3588024"/>
            <a:ext cx="397565" cy="437321"/>
          </a:xfrm>
          <a:prstGeom prst="down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3720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76000"/>
                </a:srgbClr>
              </a:gs>
              <a:gs pos="100000">
                <a:schemeClr val="accent1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8674DC72-34EC-0C45-BEFF-9656B2FF2463}"/>
              </a:ext>
            </a:extLst>
          </p:cNvPr>
          <p:cNvSpPr txBox="1">
            <a:spLocks/>
          </p:cNvSpPr>
          <p:nvPr/>
        </p:nvSpPr>
        <p:spPr>
          <a:xfrm>
            <a:off x="838200" y="337931"/>
            <a:ext cx="10452652" cy="13020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#Log Transformation and Filtering Low Expressed Transcripts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D1F91-7403-844F-AB90-A2E253A8AAFE}"/>
              </a:ext>
            </a:extLst>
          </p:cNvPr>
          <p:cNvSpPr txBox="1"/>
          <p:nvPr/>
        </p:nvSpPr>
        <p:spPr>
          <a:xfrm>
            <a:off x="4391048" y="1870306"/>
            <a:ext cx="744850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ourier" pitchFamily="2" charset="0"/>
                <a:ea typeface="Times New Roman" panose="02020603050405020304" pitchFamily="18" charset="0"/>
              </a:rPr>
              <a:t>#Log2 Transform the Data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datout.log</a:t>
            </a: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 &lt;- log2(</a:t>
            </a:r>
            <a:r>
              <a:rPr lang="en-US" sz="1800" dirty="0" err="1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datout</a:t>
            </a: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)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dim(</a:t>
            </a:r>
            <a:r>
              <a:rPr lang="en-US" sz="1800" dirty="0" err="1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datout.log</a:t>
            </a: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[1] </a:t>
            </a:r>
            <a:r>
              <a:rPr lang="en-US" sz="1800" b="1" dirty="0">
                <a:effectLst/>
                <a:highlight>
                  <a:srgbClr val="FFFF00"/>
                </a:highlight>
                <a:latin typeface="Courier" pitchFamily="2" charset="0"/>
                <a:ea typeface="Times New Roman" panose="02020603050405020304" pitchFamily="18" charset="0"/>
              </a:rPr>
              <a:t>27744</a:t>
            </a:r>
            <a:r>
              <a:rPr lang="en-US" sz="1800" b="1" dirty="0">
                <a:effectLst/>
                <a:latin typeface="Courier" pitchFamily="2" charset="0"/>
                <a:ea typeface="Times New Roman" panose="02020603050405020304" pitchFamily="18" charset="0"/>
              </a:rPr>
              <a:t>    </a:t>
            </a: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23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urier" pitchFamily="2" charset="0"/>
                <a:ea typeface="Times New Roman" panose="02020603050405020304" pitchFamily="18" charset="0"/>
              </a:rPr>
              <a:t> 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000000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#Remove Transcripts with no expression.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datout.log.No.NA</a:t>
            </a: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 &lt;- </a:t>
            </a:r>
            <a:r>
              <a:rPr lang="en-US" sz="1800" dirty="0" err="1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na.omit</a:t>
            </a: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datout.log</a:t>
            </a: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)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dim(</a:t>
            </a:r>
            <a:r>
              <a:rPr lang="en-US" sz="1800" dirty="0" err="1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datout.log.No.NA</a:t>
            </a:r>
            <a:r>
              <a:rPr lang="en-US" sz="1800" dirty="0">
                <a:solidFill>
                  <a:srgbClr val="0000FF"/>
                </a:solidFill>
                <a:effectLst/>
                <a:latin typeface="Courier" pitchFamily="2" charset="0"/>
                <a:ea typeface="Times New Roman" panose="02020603050405020304" pitchFamily="18" charset="0"/>
              </a:rPr>
              <a:t>)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[1] </a:t>
            </a:r>
            <a:r>
              <a:rPr lang="en-US" sz="1800" b="1" dirty="0">
                <a:effectLst/>
                <a:highlight>
                  <a:srgbClr val="FFFF00"/>
                </a:highlight>
                <a:latin typeface="Courier" pitchFamily="2" charset="0"/>
                <a:ea typeface="Times New Roman" panose="02020603050405020304" pitchFamily="18" charset="0"/>
              </a:rPr>
              <a:t>10331</a:t>
            </a:r>
            <a:r>
              <a:rPr lang="en-US" sz="1800" b="1" dirty="0">
                <a:effectLst/>
                <a:latin typeface="Courier" pitchFamily="2" charset="0"/>
                <a:ea typeface="Times New Roman" panose="02020603050405020304" pitchFamily="18" charset="0"/>
              </a:rPr>
              <a:t>    </a:t>
            </a:r>
            <a:r>
              <a:rPr lang="en-US" sz="1800" dirty="0">
                <a:effectLst/>
                <a:latin typeface="Courier" pitchFamily="2" charset="0"/>
                <a:ea typeface="Times New Roman" panose="02020603050405020304" pitchFamily="18" charset="0"/>
              </a:rPr>
              <a:t>23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B06A9D-2354-A348-9C9C-11F686BCF43E}"/>
              </a:ext>
            </a:extLst>
          </p:cNvPr>
          <p:cNvSpPr txBox="1"/>
          <p:nvPr/>
        </p:nvSpPr>
        <p:spPr>
          <a:xfrm>
            <a:off x="376518" y="2230903"/>
            <a:ext cx="283284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effectLst/>
                <a:latin typeface="+mj-lt"/>
                <a:ea typeface="Times New Roman" panose="02020603050405020304" pitchFamily="18" charset="0"/>
              </a:rPr>
              <a:t>Dataset is now composed of 23 samples and 10,331 transcripts.</a:t>
            </a:r>
          </a:p>
        </p:txBody>
      </p:sp>
    </p:spTree>
    <p:extLst>
      <p:ext uri="{BB962C8B-B14F-4D97-AF65-F5344CB8AC3E}">
        <p14:creationId xmlns:p14="http://schemas.microsoft.com/office/powerpoint/2010/main" val="2894732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4529</TotalTime>
  <Words>2201</Words>
  <Application>Microsoft Macintosh PowerPoint</Application>
  <PresentationFormat>Widescreen</PresentationFormat>
  <Paragraphs>480</Paragraphs>
  <Slides>27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Calibri</vt:lpstr>
      <vt:lpstr>Calibri Light</vt:lpstr>
      <vt:lpstr>Courier</vt:lpstr>
      <vt:lpstr>Courier New</vt:lpstr>
      <vt:lpstr>Times New Roman</vt:lpstr>
      <vt:lpstr>Verdana</vt:lpstr>
      <vt:lpstr>Wingdings</vt:lpstr>
      <vt:lpstr>Office Theme</vt:lpstr>
      <vt:lpstr>Integrated Transcriptomic Analysis of Human Tuberculosis Granulomas</vt:lpstr>
      <vt:lpstr>Background</vt:lpstr>
      <vt:lpstr>Source    Outline</vt:lpstr>
      <vt:lpstr>#Visualizing outliers</vt:lpstr>
      <vt:lpstr>#Visualizing outliers</vt:lpstr>
      <vt:lpstr>#Visualizing outliers</vt:lpstr>
      <vt:lpstr>#Visualizing outliers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Integrated transcriptomic analysis of human tuberculosis granulomas</dc:title>
  <dc:creator>Irina A St. Louis</dc:creator>
  <cp:lastModifiedBy>Irina A St. Louis</cp:lastModifiedBy>
  <cp:revision>234</cp:revision>
  <dcterms:created xsi:type="dcterms:W3CDTF">2021-12-01T04:46:09Z</dcterms:created>
  <dcterms:modified xsi:type="dcterms:W3CDTF">2021-12-16T02:23:03Z</dcterms:modified>
</cp:coreProperties>
</file>

<file path=docProps/thumbnail.jpeg>
</file>